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8"/>
  </p:notesMasterIdLst>
  <p:sldIdLst>
    <p:sldId id="277" r:id="rId2"/>
    <p:sldId id="449" r:id="rId3"/>
    <p:sldId id="404" r:id="rId4"/>
    <p:sldId id="371" r:id="rId5"/>
    <p:sldId id="372" r:id="rId6"/>
    <p:sldId id="373" r:id="rId7"/>
    <p:sldId id="410" r:id="rId8"/>
    <p:sldId id="450" r:id="rId9"/>
    <p:sldId id="451" r:id="rId10"/>
    <p:sldId id="452" r:id="rId11"/>
    <p:sldId id="453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62" r:id="rId21"/>
    <p:sldId id="463" r:id="rId22"/>
    <p:sldId id="465" r:id="rId23"/>
    <p:sldId id="464" r:id="rId24"/>
    <p:sldId id="466" r:id="rId25"/>
    <p:sldId id="467" r:id="rId26"/>
    <p:sldId id="505" r:id="rId27"/>
    <p:sldId id="468" r:id="rId28"/>
    <p:sldId id="469" r:id="rId29"/>
    <p:sldId id="471" r:id="rId30"/>
    <p:sldId id="470" r:id="rId31"/>
    <p:sldId id="472" r:id="rId32"/>
    <p:sldId id="473" r:id="rId33"/>
    <p:sldId id="474" r:id="rId34"/>
    <p:sldId id="475" r:id="rId35"/>
    <p:sldId id="476" r:id="rId36"/>
    <p:sldId id="477" r:id="rId37"/>
    <p:sldId id="478" r:id="rId38"/>
    <p:sldId id="479" r:id="rId39"/>
    <p:sldId id="480" r:id="rId40"/>
    <p:sldId id="405" r:id="rId41"/>
    <p:sldId id="381" r:id="rId42"/>
    <p:sldId id="382" r:id="rId43"/>
    <p:sldId id="383" r:id="rId44"/>
    <p:sldId id="506" r:id="rId45"/>
    <p:sldId id="384" r:id="rId46"/>
    <p:sldId id="385" r:id="rId47"/>
    <p:sldId id="386" r:id="rId48"/>
    <p:sldId id="387" r:id="rId49"/>
    <p:sldId id="388" r:id="rId50"/>
    <p:sldId id="389" r:id="rId51"/>
    <p:sldId id="390" r:id="rId52"/>
    <p:sldId id="391" r:id="rId53"/>
    <p:sldId id="392" r:id="rId54"/>
    <p:sldId id="393" r:id="rId55"/>
    <p:sldId id="394" r:id="rId56"/>
    <p:sldId id="395" r:id="rId57"/>
    <p:sldId id="396" r:id="rId58"/>
    <p:sldId id="397" r:id="rId59"/>
    <p:sldId id="398" r:id="rId60"/>
    <p:sldId id="399" r:id="rId61"/>
    <p:sldId id="400" r:id="rId62"/>
    <p:sldId id="482" r:id="rId63"/>
    <p:sldId id="483" r:id="rId64"/>
    <p:sldId id="507" r:id="rId65"/>
    <p:sldId id="484" r:id="rId66"/>
    <p:sldId id="488" r:id="rId67"/>
    <p:sldId id="492" r:id="rId68"/>
    <p:sldId id="485" r:id="rId69"/>
    <p:sldId id="486" r:id="rId70"/>
    <p:sldId id="487" r:id="rId71"/>
    <p:sldId id="489" r:id="rId72"/>
    <p:sldId id="494" r:id="rId73"/>
    <p:sldId id="495" r:id="rId74"/>
    <p:sldId id="496" r:id="rId75"/>
    <p:sldId id="490" r:id="rId76"/>
    <p:sldId id="493" r:id="rId77"/>
    <p:sldId id="491" r:id="rId78"/>
    <p:sldId id="497" r:id="rId79"/>
    <p:sldId id="498" r:id="rId80"/>
    <p:sldId id="499" r:id="rId81"/>
    <p:sldId id="500" r:id="rId82"/>
    <p:sldId id="501" r:id="rId83"/>
    <p:sldId id="502" r:id="rId84"/>
    <p:sldId id="503" r:id="rId85"/>
    <p:sldId id="504" r:id="rId86"/>
    <p:sldId id="411" r:id="rId87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574" autoAdjust="0"/>
    <p:restoredTop sz="94660"/>
  </p:normalViewPr>
  <p:slideViewPr>
    <p:cSldViewPr snapToGrid="0">
      <p:cViewPr>
        <p:scale>
          <a:sx n="128" d="100"/>
          <a:sy n="128" d="100"/>
        </p:scale>
        <p:origin x="70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1T01:57:5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0F297C3-9C17-4D83-8D06-073FE7156636}" type="datetimeFigureOut">
              <a:rPr lang="en-SG" smtClean="0"/>
              <a:t>2/7/25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20944AB-9450-45DE-8E02-6649B9843C2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7350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SG" altLang="en-US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804763" indent="-309524"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238098" indent="-247620"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733337" indent="-247620"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228576" indent="-247620"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723815" indent="-247620" defTabSz="94405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3219054" indent="-247620" defTabSz="94405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714293" indent="-247620" defTabSz="94405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4209532" indent="-247620" defTabSz="94405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fld id="{82BE9358-62D1-4C72-8487-3415FE5B8C84}" type="slidenum">
              <a:rPr lang="en-US" altLang="en-US" sz="1200"/>
              <a:pPr/>
              <a:t>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17798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1" y="1"/>
            <a:ext cx="9144000" cy="4953239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sp>
        <p:nvSpPr>
          <p:cNvPr id="4" name="Rectangle 11"/>
          <p:cNvSpPr>
            <a:spLocks noChangeArrowheads="1"/>
          </p:cNvSpPr>
          <p:nvPr userDrawn="1"/>
        </p:nvSpPr>
        <p:spPr bwMode="auto">
          <a:xfrm>
            <a:off x="1" y="6604318"/>
            <a:ext cx="9144000" cy="253682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pic>
        <p:nvPicPr>
          <p:cNvPr id="5" name="Picture 1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047" y="5198322"/>
            <a:ext cx="2317815" cy="11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9069" y="1375900"/>
            <a:ext cx="8098767" cy="1582285"/>
          </a:xfrm>
        </p:spPr>
        <p:txBody>
          <a:bodyPr/>
          <a:lstStyle>
            <a:lvl1pPr algn="ctr">
              <a:defRPr sz="4063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994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0574199-541A-442D-BD63-BB275F057B6F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03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80067" y="825540"/>
            <a:ext cx="1941760" cy="53989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0499" y="825540"/>
            <a:ext cx="5692301" cy="53989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84C3F7-6313-43B9-8FA0-AEEB61BF0DA5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05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499" y="569904"/>
            <a:ext cx="6518763" cy="114371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B421092-8A9E-4509-949B-F11F09B532FB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10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4" y="4407180"/>
            <a:ext cx="7772757" cy="1361567"/>
          </a:xfrm>
        </p:spPr>
        <p:txBody>
          <a:bodyPr anchor="t"/>
          <a:lstStyle>
            <a:lvl1pPr algn="l">
              <a:defRPr sz="2708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084" y="2906589"/>
            <a:ext cx="7772757" cy="1500591"/>
          </a:xfrm>
        </p:spPr>
        <p:txBody>
          <a:bodyPr anchor="b"/>
          <a:lstStyle>
            <a:lvl1pPr marL="0" indent="0">
              <a:buNone/>
              <a:defRPr sz="1355"/>
            </a:lvl1pPr>
            <a:lvl2pPr marL="309570" indent="0">
              <a:buNone/>
              <a:defRPr sz="1219"/>
            </a:lvl2pPr>
            <a:lvl3pPr marL="619140" indent="0">
              <a:buNone/>
              <a:defRPr sz="1083"/>
            </a:lvl3pPr>
            <a:lvl4pPr marL="928710" indent="0">
              <a:buNone/>
              <a:defRPr sz="948"/>
            </a:lvl4pPr>
            <a:lvl5pPr marL="1238281" indent="0">
              <a:buNone/>
              <a:defRPr sz="948"/>
            </a:lvl5pPr>
            <a:lvl6pPr marL="1547851" indent="0">
              <a:buNone/>
              <a:defRPr sz="948"/>
            </a:lvl6pPr>
            <a:lvl7pPr marL="1857421" indent="0">
              <a:buNone/>
              <a:defRPr sz="948"/>
            </a:lvl7pPr>
            <a:lvl8pPr marL="2166991" indent="0">
              <a:buNone/>
              <a:defRPr sz="948"/>
            </a:lvl8pPr>
            <a:lvl9pPr marL="2476561" indent="0">
              <a:buNone/>
              <a:defRPr sz="94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2E3A226-6E30-4DE6-9E8C-249C8EDEBBA8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1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499" y="554982"/>
            <a:ext cx="6518763" cy="11437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501" y="1980723"/>
            <a:ext cx="3816314" cy="4243791"/>
          </a:xfrm>
        </p:spPr>
        <p:txBody>
          <a:bodyPr/>
          <a:lstStyle>
            <a:lvl1pPr>
              <a:defRPr sz="1896"/>
            </a:lvl1pPr>
            <a:lvl2pPr>
              <a:defRPr sz="1625"/>
            </a:lvl2pPr>
            <a:lvl3pPr>
              <a:defRPr sz="1355"/>
            </a:lvl3pPr>
            <a:lvl4pPr>
              <a:defRPr sz="1219"/>
            </a:lvl4pPr>
            <a:lvl5pPr>
              <a:defRPr sz="1219"/>
            </a:lvl5pPr>
            <a:lvl6pPr>
              <a:defRPr sz="1219"/>
            </a:lvl6pPr>
            <a:lvl7pPr>
              <a:defRPr sz="1219"/>
            </a:lvl7pPr>
            <a:lvl8pPr>
              <a:defRPr sz="1219"/>
            </a:lvl8pPr>
            <a:lvl9pPr>
              <a:defRPr sz="12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4082" y="1980723"/>
            <a:ext cx="3817745" cy="4243791"/>
          </a:xfrm>
        </p:spPr>
        <p:txBody>
          <a:bodyPr/>
          <a:lstStyle>
            <a:lvl1pPr>
              <a:defRPr sz="1896"/>
            </a:lvl1pPr>
            <a:lvl2pPr>
              <a:defRPr sz="1625"/>
            </a:lvl2pPr>
            <a:lvl3pPr>
              <a:defRPr sz="1355"/>
            </a:lvl3pPr>
            <a:lvl4pPr>
              <a:defRPr sz="1219"/>
            </a:lvl4pPr>
            <a:lvl5pPr>
              <a:defRPr sz="1219"/>
            </a:lvl5pPr>
            <a:lvl6pPr>
              <a:defRPr sz="1219"/>
            </a:lvl6pPr>
            <a:lvl7pPr>
              <a:defRPr sz="1219"/>
            </a:lvl7pPr>
            <a:lvl8pPr>
              <a:defRPr sz="1219"/>
            </a:lvl8pPr>
            <a:lvl9pPr>
              <a:defRPr sz="12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B8A561D-031E-4C46-8BE8-07B563279054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46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58" y="275180"/>
            <a:ext cx="8228885" cy="114228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558" y="1534989"/>
            <a:ext cx="4039375" cy="639220"/>
          </a:xfrm>
        </p:spPr>
        <p:txBody>
          <a:bodyPr anchor="b"/>
          <a:lstStyle>
            <a:lvl1pPr marL="0" indent="0">
              <a:buNone/>
              <a:defRPr sz="1625" b="1"/>
            </a:lvl1pPr>
            <a:lvl2pPr marL="309570" indent="0">
              <a:buNone/>
              <a:defRPr sz="1355" b="1"/>
            </a:lvl2pPr>
            <a:lvl3pPr marL="619140" indent="0">
              <a:buNone/>
              <a:defRPr sz="1219" b="1"/>
            </a:lvl3pPr>
            <a:lvl4pPr marL="928710" indent="0">
              <a:buNone/>
              <a:defRPr sz="1083" b="1"/>
            </a:lvl4pPr>
            <a:lvl5pPr marL="1238281" indent="0">
              <a:buNone/>
              <a:defRPr sz="1083" b="1"/>
            </a:lvl5pPr>
            <a:lvl6pPr marL="1547851" indent="0">
              <a:buNone/>
              <a:defRPr sz="1083" b="1"/>
            </a:lvl6pPr>
            <a:lvl7pPr marL="1857421" indent="0">
              <a:buNone/>
              <a:defRPr sz="1083" b="1"/>
            </a:lvl7pPr>
            <a:lvl8pPr marL="2166991" indent="0">
              <a:buNone/>
              <a:defRPr sz="1083" b="1"/>
            </a:lvl8pPr>
            <a:lvl9pPr marL="2476561" indent="0">
              <a:buNone/>
              <a:defRPr sz="10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558" y="2174210"/>
            <a:ext cx="4039375" cy="3951411"/>
          </a:xfrm>
        </p:spPr>
        <p:txBody>
          <a:bodyPr/>
          <a:lstStyle>
            <a:lvl1pPr>
              <a:defRPr sz="1625"/>
            </a:lvl1pPr>
            <a:lvl2pPr>
              <a:defRPr sz="1355"/>
            </a:lvl2pPr>
            <a:lvl3pPr>
              <a:defRPr sz="1219"/>
            </a:lvl3pPr>
            <a:lvl4pPr>
              <a:defRPr sz="1083"/>
            </a:lvl4pPr>
            <a:lvl5pPr>
              <a:defRPr sz="1083"/>
            </a:lvl5pPr>
            <a:lvl6pPr>
              <a:defRPr sz="1083"/>
            </a:lvl6pPr>
            <a:lvl7pPr>
              <a:defRPr sz="1083"/>
            </a:lvl7pPr>
            <a:lvl8pPr>
              <a:defRPr sz="1083"/>
            </a:lvl8pPr>
            <a:lvl9pPr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639" y="1534989"/>
            <a:ext cx="4040804" cy="639220"/>
          </a:xfrm>
        </p:spPr>
        <p:txBody>
          <a:bodyPr anchor="b"/>
          <a:lstStyle>
            <a:lvl1pPr marL="0" indent="0">
              <a:buNone/>
              <a:defRPr sz="1625" b="1"/>
            </a:lvl1pPr>
            <a:lvl2pPr marL="309570" indent="0">
              <a:buNone/>
              <a:defRPr sz="1355" b="1"/>
            </a:lvl2pPr>
            <a:lvl3pPr marL="619140" indent="0">
              <a:buNone/>
              <a:defRPr sz="1219" b="1"/>
            </a:lvl3pPr>
            <a:lvl4pPr marL="928710" indent="0">
              <a:buNone/>
              <a:defRPr sz="1083" b="1"/>
            </a:lvl4pPr>
            <a:lvl5pPr marL="1238281" indent="0">
              <a:buNone/>
              <a:defRPr sz="1083" b="1"/>
            </a:lvl5pPr>
            <a:lvl6pPr marL="1547851" indent="0">
              <a:buNone/>
              <a:defRPr sz="1083" b="1"/>
            </a:lvl6pPr>
            <a:lvl7pPr marL="1857421" indent="0">
              <a:buNone/>
              <a:defRPr sz="1083" b="1"/>
            </a:lvl7pPr>
            <a:lvl8pPr marL="2166991" indent="0">
              <a:buNone/>
              <a:defRPr sz="1083" b="1"/>
            </a:lvl8pPr>
            <a:lvl9pPr marL="2476561" indent="0">
              <a:buNone/>
              <a:defRPr sz="10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639" y="2174210"/>
            <a:ext cx="4040804" cy="3951411"/>
          </a:xfrm>
        </p:spPr>
        <p:txBody>
          <a:bodyPr/>
          <a:lstStyle>
            <a:lvl1pPr>
              <a:defRPr sz="1625"/>
            </a:lvl1pPr>
            <a:lvl2pPr>
              <a:defRPr sz="1355"/>
            </a:lvl2pPr>
            <a:lvl3pPr>
              <a:defRPr sz="1219"/>
            </a:lvl3pPr>
            <a:lvl4pPr>
              <a:defRPr sz="1083"/>
            </a:lvl4pPr>
            <a:lvl5pPr>
              <a:defRPr sz="1083"/>
            </a:lvl5pPr>
            <a:lvl6pPr>
              <a:defRPr sz="1083"/>
            </a:lvl6pPr>
            <a:lvl7pPr>
              <a:defRPr sz="1083"/>
            </a:lvl7pPr>
            <a:lvl8pPr>
              <a:defRPr sz="1083"/>
            </a:lvl8pPr>
            <a:lvl9pPr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EB8533-CE85-4DBF-AEA3-5156B892FCBE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83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A4D5B0-F94C-4A30-AD62-A23380D72EE3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35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0699C9E-2E8D-4D3C-ABF9-CB5FFE5481EB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78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57" y="273749"/>
            <a:ext cx="3008441" cy="1160915"/>
          </a:xfrm>
        </p:spPr>
        <p:txBody>
          <a:bodyPr anchor="b"/>
          <a:lstStyle>
            <a:lvl1pPr algn="l">
              <a:defRPr sz="1355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668" y="273748"/>
            <a:ext cx="5111775" cy="5851873"/>
          </a:xfrm>
        </p:spPr>
        <p:txBody>
          <a:bodyPr/>
          <a:lstStyle>
            <a:lvl1pPr>
              <a:defRPr sz="2167"/>
            </a:lvl1pPr>
            <a:lvl2pPr>
              <a:defRPr sz="1896"/>
            </a:lvl2pPr>
            <a:lvl3pPr>
              <a:defRPr sz="1625"/>
            </a:lvl3pPr>
            <a:lvl4pPr>
              <a:defRPr sz="1355"/>
            </a:lvl4pPr>
            <a:lvl5pPr>
              <a:defRPr sz="1355"/>
            </a:lvl5pPr>
            <a:lvl6pPr>
              <a:defRPr sz="1355"/>
            </a:lvl6pPr>
            <a:lvl7pPr>
              <a:defRPr sz="1355"/>
            </a:lvl7pPr>
            <a:lvl8pPr>
              <a:defRPr sz="1355"/>
            </a:lvl8pPr>
            <a:lvl9pPr>
              <a:defRPr sz="13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557" y="1434664"/>
            <a:ext cx="3008441" cy="4690957"/>
          </a:xfrm>
        </p:spPr>
        <p:txBody>
          <a:bodyPr/>
          <a:lstStyle>
            <a:lvl1pPr marL="0" indent="0">
              <a:buNone/>
              <a:defRPr sz="948"/>
            </a:lvl1pPr>
            <a:lvl2pPr marL="309570" indent="0">
              <a:buNone/>
              <a:defRPr sz="812"/>
            </a:lvl2pPr>
            <a:lvl3pPr marL="619140" indent="0">
              <a:buNone/>
              <a:defRPr sz="677"/>
            </a:lvl3pPr>
            <a:lvl4pPr marL="928710" indent="0">
              <a:buNone/>
              <a:defRPr sz="610"/>
            </a:lvl4pPr>
            <a:lvl5pPr marL="1238281" indent="0">
              <a:buNone/>
              <a:defRPr sz="610"/>
            </a:lvl5pPr>
            <a:lvl6pPr marL="1547851" indent="0">
              <a:buNone/>
              <a:defRPr sz="610"/>
            </a:lvl6pPr>
            <a:lvl7pPr marL="1857421" indent="0">
              <a:buNone/>
              <a:defRPr sz="610"/>
            </a:lvl7pPr>
            <a:lvl8pPr marL="2166991" indent="0">
              <a:buNone/>
              <a:defRPr sz="610"/>
            </a:lvl8pPr>
            <a:lvl9pPr marL="2476561" indent="0">
              <a:buNone/>
              <a:defRPr sz="6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CB0E37-8CB9-480C-9AFF-44A8B18EB558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7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625" y="4801317"/>
            <a:ext cx="5486399" cy="566126"/>
          </a:xfrm>
        </p:spPr>
        <p:txBody>
          <a:bodyPr anchor="b"/>
          <a:lstStyle>
            <a:lvl1pPr algn="l">
              <a:defRPr sz="1355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625" y="613422"/>
            <a:ext cx="5486399" cy="4114800"/>
          </a:xfrm>
        </p:spPr>
        <p:txBody>
          <a:bodyPr/>
          <a:lstStyle>
            <a:lvl1pPr marL="0" indent="0">
              <a:buNone/>
              <a:defRPr sz="2167"/>
            </a:lvl1pPr>
            <a:lvl2pPr marL="309570" indent="0">
              <a:buNone/>
              <a:defRPr sz="1896"/>
            </a:lvl2pPr>
            <a:lvl3pPr marL="619140" indent="0">
              <a:buNone/>
              <a:defRPr sz="1625"/>
            </a:lvl3pPr>
            <a:lvl4pPr marL="928710" indent="0">
              <a:buNone/>
              <a:defRPr sz="1355"/>
            </a:lvl4pPr>
            <a:lvl5pPr marL="1238281" indent="0">
              <a:buNone/>
              <a:defRPr sz="1355"/>
            </a:lvl5pPr>
            <a:lvl6pPr marL="1547851" indent="0">
              <a:buNone/>
              <a:defRPr sz="1355"/>
            </a:lvl6pPr>
            <a:lvl7pPr marL="1857421" indent="0">
              <a:buNone/>
              <a:defRPr sz="1355"/>
            </a:lvl7pPr>
            <a:lvl8pPr marL="2166991" indent="0">
              <a:buNone/>
              <a:defRPr sz="1355"/>
            </a:lvl8pPr>
            <a:lvl9pPr marL="2476561" indent="0">
              <a:buNone/>
              <a:defRPr sz="1355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625" y="5367443"/>
            <a:ext cx="5486399" cy="805475"/>
          </a:xfrm>
        </p:spPr>
        <p:txBody>
          <a:bodyPr/>
          <a:lstStyle>
            <a:lvl1pPr marL="0" indent="0">
              <a:buNone/>
              <a:defRPr sz="948"/>
            </a:lvl1pPr>
            <a:lvl2pPr marL="309570" indent="0">
              <a:buNone/>
              <a:defRPr sz="812"/>
            </a:lvl2pPr>
            <a:lvl3pPr marL="619140" indent="0">
              <a:buNone/>
              <a:defRPr sz="677"/>
            </a:lvl3pPr>
            <a:lvl4pPr marL="928710" indent="0">
              <a:buNone/>
              <a:defRPr sz="610"/>
            </a:lvl4pPr>
            <a:lvl5pPr marL="1238281" indent="0">
              <a:buNone/>
              <a:defRPr sz="610"/>
            </a:lvl5pPr>
            <a:lvl6pPr marL="1547851" indent="0">
              <a:buNone/>
              <a:defRPr sz="610"/>
            </a:lvl6pPr>
            <a:lvl7pPr marL="1857421" indent="0">
              <a:buNone/>
              <a:defRPr sz="610"/>
            </a:lvl7pPr>
            <a:lvl8pPr marL="2166991" indent="0">
              <a:buNone/>
              <a:defRPr sz="610"/>
            </a:lvl8pPr>
            <a:lvl9pPr marL="2476561" indent="0">
              <a:buNone/>
              <a:defRPr sz="6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9EA0026-3E0A-467C-A77C-0D95BD348815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55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0499" y="554982"/>
            <a:ext cx="6518763" cy="114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384" tIns="50691" rIns="101384" bIns="50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500" y="1818969"/>
            <a:ext cx="7771328" cy="4405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0499" y="6334872"/>
            <a:ext cx="190458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677">
                <a:solidFill>
                  <a:srgbClr val="003399"/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1995" y="6334872"/>
            <a:ext cx="190458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677">
                <a:solidFill>
                  <a:srgbClr val="003399"/>
                </a:solidFill>
              </a:defRPr>
            </a:lvl1pPr>
          </a:lstStyle>
          <a:p>
            <a:fld id="{7DD0F54A-7FC4-4DC8-816F-141A28D7A639}" type="slidenum">
              <a:rPr lang="en-GB" altLang="en-US"/>
              <a:pPr/>
              <a:t>‹#›</a:t>
            </a:fld>
            <a:endParaRPr lang="en-GB" altLang="en-US" sz="1083"/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" y="6601452"/>
            <a:ext cx="9144000" cy="253682"/>
          </a:xfrm>
          <a:prstGeom prst="rect">
            <a:avLst/>
          </a:pr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1" y="0"/>
            <a:ext cx="9144000" cy="253682"/>
          </a:xfrm>
          <a:prstGeom prst="rect">
            <a:avLst/>
          </a:pr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sp>
        <p:nvSpPr>
          <p:cNvPr id="1032" name="Text Box 11"/>
          <p:cNvSpPr txBox="1">
            <a:spLocks noChangeArrowheads="1"/>
          </p:cNvSpPr>
          <p:nvPr/>
        </p:nvSpPr>
        <p:spPr bwMode="auto">
          <a:xfrm>
            <a:off x="550500" y="323910"/>
            <a:ext cx="6520193" cy="2485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15" baseline="0" dirty="0">
                <a:solidFill>
                  <a:srgbClr val="003399"/>
                </a:solidFill>
                <a:latin typeface="Times New Roman" panose="02020603050405020304" pitchFamily="18" charset="0"/>
              </a:rPr>
              <a:t>SWS3009  Lecture 1  Deep Learning I</a:t>
            </a:r>
            <a:r>
              <a:rPr lang="en-US" altLang="en-US" sz="1015" dirty="0">
                <a:solidFill>
                  <a:srgbClr val="003399"/>
                </a:solidFill>
                <a:latin typeface="Times New Roman" panose="02020603050405020304" pitchFamily="18" charset="0"/>
              </a:rPr>
              <a:t>			Page: </a:t>
            </a:r>
            <a:fld id="{49A9A4C6-A24E-4FBB-A733-87BDEC242BCE}" type="slidenum">
              <a:rPr lang="en-US" altLang="en-US" sz="1015">
                <a:solidFill>
                  <a:srgbClr val="003399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‹#›</a:t>
            </a:fld>
            <a:endParaRPr lang="en-GB" altLang="en-US" sz="1015" dirty="0">
              <a:solidFill>
                <a:srgbClr val="00339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33" name="Picture 15" descr="full colour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880" y="374074"/>
            <a:ext cx="1038083" cy="66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935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+mj-lt"/>
          <a:ea typeface="+mj-ea"/>
          <a:cs typeface="+mj-cs"/>
        </a:defRPr>
      </a:lvl1pPr>
      <a:lvl2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2pPr>
      <a:lvl3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3pPr>
      <a:lvl4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4pPr>
      <a:lvl5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5pPr>
      <a:lvl6pPr marL="309570" algn="l" defTabSz="686859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6pPr>
      <a:lvl7pPr marL="619140" algn="l" defTabSz="686859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7pPr>
      <a:lvl8pPr marL="928710" algn="l" defTabSz="686859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8pPr>
      <a:lvl9pPr marL="1238281" algn="l" defTabSz="686859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9pPr>
    </p:titleStyle>
    <p:bodyStyle>
      <a:lvl1pPr marL="232178" indent="-232178" algn="l" defTabSz="686859" rtl="0" eaLnBrk="0" fontAlgn="base" hangingPunct="0">
        <a:spcBef>
          <a:spcPct val="20000"/>
        </a:spcBef>
        <a:spcAft>
          <a:spcPct val="0"/>
        </a:spcAft>
        <a:buChar char="•"/>
        <a:defRPr sz="1693" b="1">
          <a:solidFill>
            <a:srgbClr val="003399"/>
          </a:solidFill>
          <a:latin typeface="+mn-lt"/>
          <a:ea typeface="+mn-ea"/>
          <a:cs typeface="+mn-cs"/>
        </a:defRPr>
      </a:lvl1pPr>
      <a:lvl2pPr marL="253676" indent="4300" algn="l" defTabSz="686859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760">
          <a:solidFill>
            <a:srgbClr val="003399"/>
          </a:solidFill>
          <a:latin typeface="+mn-lt"/>
        </a:defRPr>
      </a:lvl2pPr>
      <a:lvl3pPr marL="511651" indent="107490" algn="l" defTabSz="686859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1490" b="1">
          <a:solidFill>
            <a:srgbClr val="FF6600"/>
          </a:solidFill>
          <a:latin typeface="+mn-lt"/>
        </a:defRPr>
      </a:lvl3pPr>
      <a:lvl4pPr marL="773925" indent="4300" algn="l" defTabSz="686859" rtl="0" eaLnBrk="0" fontAlgn="base" hangingPunct="0">
        <a:spcBef>
          <a:spcPct val="20000"/>
        </a:spcBef>
        <a:spcAft>
          <a:spcPct val="0"/>
        </a:spcAft>
        <a:buChar char="–"/>
        <a:defRPr sz="1490" i="1">
          <a:solidFill>
            <a:srgbClr val="003399"/>
          </a:solidFill>
          <a:latin typeface="+mn-lt"/>
        </a:defRPr>
      </a:lvl4pPr>
      <a:lvl5pPr marL="1031900" indent="206380" algn="l" defTabSz="686859" rtl="0" eaLnBrk="0" fontAlgn="base" hangingPunct="0">
        <a:spcBef>
          <a:spcPct val="20000"/>
        </a:spcBef>
        <a:spcAft>
          <a:spcPct val="0"/>
        </a:spcAft>
        <a:buChar char="»"/>
        <a:defRPr sz="1355">
          <a:solidFill>
            <a:srgbClr val="003399"/>
          </a:solidFill>
          <a:latin typeface="+mn-lt"/>
        </a:defRPr>
      </a:lvl5pPr>
      <a:lvl6pPr marL="1341470" algn="l" defTabSz="686859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6pPr>
      <a:lvl7pPr marL="1651041" algn="l" defTabSz="686859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7pPr>
      <a:lvl8pPr marL="1960611" algn="l" defTabSz="686859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8pPr>
      <a:lvl9pPr marL="2270181" algn="l" defTabSz="686859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9pPr>
    </p:bodyStyle>
    <p:otherStyle>
      <a:defPPr>
        <a:defRPr lang="en-US"/>
      </a:defPPr>
      <a:lvl1pPr marL="0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1pPr>
      <a:lvl2pPr marL="309570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2pPr>
      <a:lvl3pPr marL="619140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3pPr>
      <a:lvl4pPr marL="928710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4pPr>
      <a:lvl5pPr marL="123828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5pPr>
      <a:lvl6pPr marL="154785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6pPr>
      <a:lvl7pPr marL="185742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7pPr>
      <a:lvl8pPr marL="216699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8pPr>
      <a:lvl9pPr marL="247656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olintan@nus.edu.s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7"/>
          <p:cNvSpPr>
            <a:spLocks noChangeArrowheads="1"/>
          </p:cNvSpPr>
          <p:nvPr/>
        </p:nvSpPr>
        <p:spPr bwMode="auto">
          <a:xfrm>
            <a:off x="1" y="8043"/>
            <a:ext cx="9144000" cy="4941621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2162"/>
          </a:p>
        </p:txBody>
      </p:sp>
      <p:sp>
        <p:nvSpPr>
          <p:cNvPr id="13315" name="Text Box 18"/>
          <p:cNvSpPr txBox="1">
            <a:spLocks noChangeArrowheads="1"/>
          </p:cNvSpPr>
          <p:nvPr/>
        </p:nvSpPr>
        <p:spPr bwMode="auto">
          <a:xfrm>
            <a:off x="713505" y="251120"/>
            <a:ext cx="7728431" cy="487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323" dirty="0">
                <a:solidFill>
                  <a:schemeClr val="bg1"/>
                </a:solidFill>
                <a:latin typeface="Times New Roman" panose="02020603050405020304" pitchFamily="18" charset="0"/>
              </a:rPr>
              <a:t>SWS3009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4323" dirty="0">
                <a:solidFill>
                  <a:schemeClr val="bg1"/>
                </a:solidFill>
                <a:latin typeface="Times New Roman" panose="02020603050405020304" pitchFamily="18" charset="0"/>
              </a:rPr>
              <a:t>Lecture 2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4323">
                <a:solidFill>
                  <a:schemeClr val="bg1"/>
                </a:solidFill>
                <a:latin typeface="Times New Roman" panose="02020603050405020304" pitchFamily="18" charset="0"/>
              </a:rPr>
              <a:t>Generative Networks</a:t>
            </a:r>
            <a:endParaRPr lang="en-US" altLang="en-US" sz="4323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4323" dirty="0">
                <a:solidFill>
                  <a:schemeClr val="bg1"/>
                </a:solidFill>
                <a:latin typeface="Times New Roman" panose="02020603050405020304" pitchFamily="18" charset="0"/>
                <a:hlinkClick r:id="rId3"/>
              </a:rPr>
              <a:t>colintan@nus.edu.sg</a:t>
            </a:r>
            <a:endParaRPr lang="en-US" altLang="en-US" sz="4323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en-GB" altLang="en-US" sz="4864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6" name="Rectangle 19"/>
          <p:cNvSpPr>
            <a:spLocks noChangeArrowheads="1"/>
          </p:cNvSpPr>
          <p:nvPr/>
        </p:nvSpPr>
        <p:spPr bwMode="auto">
          <a:xfrm>
            <a:off x="1" y="6596870"/>
            <a:ext cx="9144000" cy="2530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2162"/>
          </a:p>
        </p:txBody>
      </p:sp>
      <p:pic>
        <p:nvPicPr>
          <p:cNvPr id="13317" name="Picture 22" descr="full colou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976" y="5115528"/>
            <a:ext cx="2140511" cy="137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90666F-B526-FA35-37D0-7258D916DA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699C9E-2E8D-4D3C-ABF9-CB5FFE5481EB}" type="slidenum">
              <a:rPr lang="en-GB" altLang="en-US" smtClean="0"/>
              <a:pPr/>
              <a:t>1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04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13A73-A0E7-E8AB-F212-45255F78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 – Loading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EF441-1EAE-08A4-B81E-9127050A5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load the dataset and use </a:t>
            </a:r>
            <a:r>
              <a:rPr lang="en-US" dirty="0" err="1"/>
              <a:t>smart_resize</a:t>
            </a:r>
            <a:r>
              <a:rPr lang="en-US" dirty="0"/>
              <a:t> to scale to 16x16, and divide by 255 so that we scale the image values from 0 to 1.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0E37A-AF45-A79A-F15F-781FCAB4F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2647950"/>
            <a:ext cx="7340600" cy="15621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C641E-84B0-521A-AF7A-EC4E8B7FE1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10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901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97A1-2797-A5F1-2ADA-0E772600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 – Building the 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FA79-C6DB-C499-2B7A-28E0370B1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now build the encoder. </a:t>
            </a:r>
          </a:p>
          <a:p>
            <a:pPr lvl="1"/>
            <a:r>
              <a:rPr lang="en-US" dirty="0"/>
              <a:t>The encoder uses convolutions to learn features of the MNIST images.</a:t>
            </a:r>
          </a:p>
          <a:p>
            <a:pPr lvl="1"/>
            <a:r>
              <a:rPr lang="en-US" dirty="0"/>
              <a:t>It encodes what it learns into a latent vector.</a:t>
            </a:r>
          </a:p>
          <a:p>
            <a:r>
              <a:rPr lang="en-US" dirty="0"/>
              <a:t>Our encoder will shrink the image by 2x on each axes, but double the number of channels each time.</a:t>
            </a:r>
          </a:p>
          <a:p>
            <a:pPr lvl="1"/>
            <a:r>
              <a:rPr lang="en-US" dirty="0"/>
              <a:t>From 16x16x1 to 8x8x32 to 4x4x64 to 2x2x128</a:t>
            </a:r>
          </a:p>
          <a:p>
            <a:pPr lvl="1"/>
            <a:r>
              <a:rPr lang="en-US" dirty="0"/>
              <a:t>This gives us a good balance of capturing the image details and computational speed.</a:t>
            </a:r>
          </a:p>
          <a:p>
            <a:r>
              <a:rPr lang="en-US" dirty="0"/>
              <a:t>We flatten the final convolution and use a Dense layer to create the 3-element (i.e. 3 dimension) latent vector.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B7609-D380-344E-5611-DAE446410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11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287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A4433-1092-5D8D-9440-E05F1D7E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 – Building the Encoder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23616-0C6C-7DE4-6FD5-F759D1600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49014"/>
            <a:ext cx="7772400" cy="46390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3C4E87-366F-C1A1-38CE-F6581FDE7B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12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191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C2659-E78A-E31B-59BE-511FF7C9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 – Building the Encoder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C0966-4D22-5378-3329-F33AA6F37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1402348"/>
            <a:ext cx="6883400" cy="5080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BA7A64-E6A7-B0B9-8DAA-7F747E6EEF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13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855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70719-0DD0-661A-487C-7EDA29C2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 – Building the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596C3-72C5-1C52-BEF6-BC5EBDE81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Decoder takes a latent vector and produces an image out of it.</a:t>
            </a:r>
          </a:p>
          <a:p>
            <a:pPr lvl="1"/>
            <a:r>
              <a:rPr lang="en-US" dirty="0"/>
              <a:t>The latent vector is resized and reshaped to its original 4x4 size.</a:t>
            </a:r>
          </a:p>
          <a:p>
            <a:pPr lvl="1"/>
            <a:r>
              <a:rPr lang="en-US" dirty="0"/>
              <a:t>It is then upscaled back to the original 16x16 image</a:t>
            </a:r>
          </a:p>
          <a:p>
            <a:pPr lvl="2"/>
            <a:r>
              <a:rPr lang="en-US" dirty="0"/>
              <a:t>From 2x2x128 to 4x4x64 to 8z8z32 to 16z16x1</a:t>
            </a:r>
          </a:p>
          <a:p>
            <a:pPr lvl="2"/>
            <a:r>
              <a:rPr lang="en-US" dirty="0"/>
              <a:t>We use Conv2DTranspose to do this.</a:t>
            </a:r>
          </a:p>
          <a:p>
            <a:pPr lvl="1"/>
            <a:r>
              <a:rPr lang="en-US" dirty="0"/>
              <a:t>A 16x16x1 Conv2DTranspose then outputs the final image.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1651C-A330-A784-9BE1-4B90BEB175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14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4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A242A-7840-DD26-BF6A-7F55F204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 – Building the Decoder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E331E-72F2-2CC0-235B-AF2C580B9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31" y="1477691"/>
            <a:ext cx="6072312" cy="49398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80854F-E7A2-393A-1D0C-E975362457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15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822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A066-3889-E450-3EE6-971FA370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 – Building the Decoder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79664-056F-FFA4-4B88-EA11F5E9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77" y="1483542"/>
            <a:ext cx="5655845" cy="49396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5AF68C-9E95-EE14-33DF-B6F6CD19D6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16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1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31ADA-9701-2F2A-F2A6-9466E4977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 – </a:t>
            </a:r>
            <a:br>
              <a:rPr lang="en-US" dirty="0"/>
            </a:br>
            <a:r>
              <a:rPr lang="en-US" dirty="0"/>
              <a:t>Compiling the Model, </a:t>
            </a:r>
            <a:br>
              <a:rPr lang="en-US" dirty="0"/>
            </a:br>
            <a:r>
              <a:rPr lang="en-US" dirty="0"/>
              <a:t>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619CD-41A7-9083-7D09-ED235728C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2754174" cy="4405546"/>
          </a:xfrm>
        </p:spPr>
        <p:txBody>
          <a:bodyPr/>
          <a:lstStyle/>
          <a:p>
            <a:r>
              <a:rPr lang="en-US" dirty="0"/>
              <a:t>We will now create an Adam Optimizer and compile the model. We will also create some callbacks to save the model after every epoch and to create sample images.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28D7B-DBC8-B6DA-F398-A843B6A2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788" y="1141762"/>
            <a:ext cx="5662864" cy="531235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71180-4038-C6C7-ACE6-4908AB5F1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17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364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D0D26-7482-7E05-AEE1-88E6F92B5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 – Training the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F729CC-F286-8AAD-FDB5-FEE189A60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fit as usual to train the model.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Finally, we reconstruct images from the training and testing sets, and generate novel images from a 3D uniform random vector.</a:t>
            </a:r>
          </a:p>
          <a:p>
            <a:pPr lvl="1"/>
            <a:r>
              <a:rPr lang="en-US" dirty="0"/>
              <a:t>See next slide.</a:t>
            </a:r>
          </a:p>
          <a:p>
            <a:pPr lvl="1"/>
            <a:r>
              <a:rPr lang="en-US" dirty="0"/>
              <a:t>Note: For Training and Testing Data, top row is the original data, bottom row is the reconstructed image.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39094-CE8C-3EF7-307D-F44F404E2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14" y="2345490"/>
            <a:ext cx="6515100" cy="787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3ABD60-77D6-79DA-4E01-D72852426A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18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824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60F45-5874-AD3A-2A15-9F713383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 – Testing the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AE2D8-75C1-E254-C5ED-840FB7AA6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9" y="1396541"/>
            <a:ext cx="7772400" cy="48915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F5C8A3-CCC3-325B-C4D3-D19B3B2C86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19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47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BF101A-4154-F7D1-8FDB-8B31C644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1803E8-ACFF-6D10-3A43-3941ACA65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yesterday’s lecture we looked at deep learning networks that could be used for detecting and recognizing objects, and to do time-series analyses:</a:t>
            </a:r>
          </a:p>
          <a:p>
            <a:pPr lvl="1"/>
            <a:r>
              <a:rPr lang="en-GB" dirty="0"/>
              <a:t>Long-short term memory networks and Transformers</a:t>
            </a:r>
          </a:p>
          <a:p>
            <a:pPr lvl="1"/>
            <a:r>
              <a:rPr lang="en-GB" dirty="0"/>
              <a:t>Convolutional Neural Networks</a:t>
            </a:r>
          </a:p>
          <a:p>
            <a:pPr lvl="1"/>
            <a:r>
              <a:rPr lang="en-GB" dirty="0"/>
              <a:t>Object Detection Networks</a:t>
            </a:r>
          </a:p>
          <a:p>
            <a:r>
              <a:rPr lang="en-GB" dirty="0"/>
              <a:t>Today we continue with Generative Networks.</a:t>
            </a:r>
          </a:p>
          <a:p>
            <a:pPr lvl="1"/>
            <a:r>
              <a:rPr lang="en-GB" dirty="0"/>
              <a:t>These are networks that can produce new “fake” data from existing data.</a:t>
            </a:r>
          </a:p>
          <a:p>
            <a:pPr lvl="1"/>
            <a:r>
              <a:rPr lang="en-GB" dirty="0"/>
              <a:t>Great for generating extra training data, and for robots learning to operate in imaginary environments.</a:t>
            </a:r>
          </a:p>
          <a:p>
            <a:r>
              <a:rPr lang="en-GB" dirty="0"/>
              <a:t>Architectures we will look at today:</a:t>
            </a:r>
          </a:p>
          <a:p>
            <a:pPr lvl="1"/>
            <a:r>
              <a:rPr lang="en-GB" dirty="0"/>
              <a:t>Autoencoders</a:t>
            </a:r>
          </a:p>
          <a:p>
            <a:pPr lvl="1"/>
            <a:r>
              <a:rPr lang="en-GB" dirty="0"/>
              <a:t>Generative-Adversarial Networks</a:t>
            </a:r>
          </a:p>
          <a:p>
            <a:pPr lvl="1"/>
            <a:r>
              <a:rPr lang="en-GB" dirty="0"/>
              <a:t>Diffusion Networks</a:t>
            </a:r>
          </a:p>
          <a:p>
            <a:r>
              <a:rPr lang="en-GB" dirty="0"/>
              <a:t>Note that LSTMs and Transformers are also technically generative networks.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B83BB-8939-0943-D0A9-C39CAEDB40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2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981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F963-A688-AF98-0F9A-E025A01A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 – Results (10 epochs)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40ED5D-6B7C-0EFC-3644-02DF9245C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Testing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Novel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9CC34-7A87-8C9F-8B5C-B0F777FF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72" y="2169376"/>
            <a:ext cx="6773779" cy="1259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C8A6E-E397-485F-D59F-210A498A5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9" y="3779407"/>
            <a:ext cx="7030453" cy="1289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6F25D-48D1-45C7-55A1-56379B11A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99" y="5599018"/>
            <a:ext cx="7772400" cy="6890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14C7CB-1039-0C85-B061-AF5B2A696F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20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116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5F86-74B0-55AA-1D3C-CA6FADB3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 – Results (10 epochs)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960C-EBA5-DF71-25A3-7D1FFEBE6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plot the latent vectors for the first 500 images: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39FDA-2FA4-D064-1166-BFF0B6116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86" y="2298030"/>
            <a:ext cx="4163428" cy="392648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5FF09-1327-643D-2721-C909F32E12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21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297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3C37E-2F8A-BD47-EEEF-75482216E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2060-153C-3622-AA7D-7CE362C16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7EBCE-CA41-AF43-B7BE-A4D7D6EA0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SWS3009 Embedded Systems and Deep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BD1E9-13AD-C9ED-BC2E-A78882ED43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E3A226-6E30-4DE6-9E8C-249C8EDEBBA8}" type="slidenum">
              <a:rPr lang="en-GB" altLang="en-US" smtClean="0"/>
              <a:pPr/>
              <a:t>22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23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CF146-FF5F-6C24-3836-0A610FFD6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8C5848-D6E7-C441-D029-0E649EC2D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499" y="1306186"/>
                <a:ext cx="7771328" cy="4405546"/>
              </a:xfrm>
            </p:spPr>
            <p:txBody>
              <a:bodyPr/>
              <a:lstStyle/>
              <a:p>
                <a:r>
                  <a:rPr lang="en-US" dirty="0"/>
                  <a:t>If we look at the latent space plot we immediately see an issue:</a:t>
                </a:r>
              </a:p>
              <a:p>
                <a:pPr lvl="1"/>
                <a:r>
                  <a:rPr lang="en-US" dirty="0"/>
                  <a:t>The sampling space is a uniform space from ([0, 1], [0, 1], [0, 1]). </a:t>
                </a:r>
              </a:p>
              <a:p>
                <a:pPr lvl="1"/>
                <a:r>
                  <a:rPr lang="zh-CN" altLang="en-US" dirty="0"/>
                  <a:t>空间太大，训练数据分布太稀疏</a:t>
                </a:r>
                <a:endParaRPr lang="en-US" dirty="0"/>
              </a:p>
              <a:p>
                <a:pPr lvl="2"/>
                <a:r>
                  <a:rPr lang="en-US" dirty="0"/>
                  <a:t>Very large space to draw samples from.  Training data often skewed.</a:t>
                </a:r>
              </a:p>
              <a:p>
                <a:pPr lvl="2"/>
                <a:r>
                  <a:rPr lang="en-US" dirty="0"/>
                  <a:t>Looking at the first 500 training and test images, we can see some generated random vectors (red dots) are outside of the training.</a:t>
                </a:r>
              </a:p>
              <a:p>
                <a:pPr lvl="2"/>
                <a:r>
                  <a:rPr lang="en-US" dirty="0"/>
                  <a:t>These can produce poor novel images.</a:t>
                </a:r>
              </a:p>
              <a:p>
                <a:pPr lvl="1"/>
                <a:r>
                  <a:rPr lang="en-US" dirty="0"/>
                  <a:t>If the training data is too sparse, it will not cover enough of the latent space.</a:t>
                </a:r>
              </a:p>
              <a:p>
                <a:pPr lvl="1"/>
                <a:r>
                  <a:rPr lang="zh-CN" altLang="en-US" dirty="0"/>
                  <a:t>过拟合训练集，泛化差</a:t>
                </a:r>
                <a:endParaRPr lang="en-US" dirty="0"/>
              </a:p>
              <a:p>
                <a:pPr lvl="2"/>
                <a:r>
                  <a:rPr lang="en-US" dirty="0"/>
                  <a:t>Training data produces excellent reconstructions since they are represented in the latent space.</a:t>
                </a:r>
              </a:p>
              <a:p>
                <a:pPr lvl="2"/>
                <a:r>
                  <a:rPr lang="en-US" dirty="0"/>
                  <a:t>Testing data and random latent vectors may produce bad results.</a:t>
                </a:r>
              </a:p>
              <a:p>
                <a:pPr lvl="2"/>
                <a:r>
                  <a:rPr lang="en-US" dirty="0"/>
                  <a:t>Overfitting!</a:t>
                </a:r>
              </a:p>
              <a:p>
                <a:r>
                  <a:rPr lang="en-US" dirty="0"/>
                  <a:t>What we need is to restrict the sampling space to a standard normal distribution. I.e.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endParaRPr lang="en-US" dirty="0"/>
              </a:p>
              <a:p>
                <a:r>
                  <a:rPr lang="zh-CN" altLang="en-US" dirty="0"/>
                  <a:t>将 </a:t>
                </a:r>
                <a:r>
                  <a:rPr lang="en-US" altLang="zh-CN" dirty="0"/>
                  <a:t>latent space </a:t>
                </a:r>
                <a:r>
                  <a:rPr lang="zh-CN" altLang="en-US" dirty="0"/>
                  <a:t>强制规范化</a:t>
                </a:r>
                <a:endParaRPr lang="en-US" dirty="0"/>
              </a:p>
              <a:p>
                <a:pPr lvl="1"/>
                <a:r>
                  <a:rPr lang="en-US" dirty="0"/>
                  <a:t>We force all data into a normal distribution with zero mean and unit variance.</a:t>
                </a:r>
              </a:p>
              <a:p>
                <a:pPr lvl="1"/>
                <a:r>
                  <a:rPr lang="en-US" dirty="0"/>
                  <a:t>We can then draw our latent vectors z from this space as well</a:t>
                </a:r>
              </a:p>
              <a:p>
                <a:pPr lvl="1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8C5848-D6E7-C441-D029-0E649EC2D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499" y="1306186"/>
                <a:ext cx="7771328" cy="4405546"/>
              </a:xfrm>
              <a:blipFill>
                <a:blip r:embed="rId2"/>
                <a:stretch>
                  <a:fillRect l="-326" t="-287" b="-21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26CE6C-7B2F-DDD6-0134-2DD6E999B3BE}"/>
                  </a:ext>
                </a:extLst>
              </p14:cNvPr>
              <p14:cNvContentPartPr/>
              <p14:nvPr/>
            </p14:nvContentPartPr>
            <p14:xfrm>
              <a:off x="2365749" y="5304297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26CE6C-7B2F-DDD6-0134-2DD6E999B3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6749" y="529565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BE8EA-6FFB-A5E2-E36E-E923196083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23</a:t>
            </a:fld>
            <a:endParaRPr lang="en-GB" altLang="en-US" sz="108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346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33446-B76F-0450-E92F-B50AB7FD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036BDF-E00B-55D5-CF5A-441BE98BF0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decoder portion of a VAE is identical to that of a normal Autoencoder.</a:t>
                </a:r>
              </a:p>
              <a:p>
                <a:pPr lvl="1"/>
                <a:r>
                  <a:rPr lang="en-US" dirty="0"/>
                  <a:t>Given a random latent vector, we upscale until we reconstruct an image.</a:t>
                </a:r>
              </a:p>
              <a:p>
                <a:r>
                  <a:rPr lang="en-US" dirty="0"/>
                  <a:t>The </a:t>
                </a:r>
                <a:r>
                  <a:rPr lang="en-US" dirty="0">
                    <a:highlight>
                      <a:srgbClr val="FFFF00"/>
                    </a:highlight>
                  </a:rPr>
                  <a:t>heart of the VAE is the encoder:</a:t>
                </a:r>
              </a:p>
              <a:p>
                <a:r>
                  <a:rPr lang="zh-CN" altLang="en-US" dirty="0"/>
                  <a:t>真正让 </a:t>
                </a:r>
                <a:r>
                  <a:rPr lang="en-US" altLang="zh-CN" dirty="0"/>
                  <a:t>VAE </a:t>
                </a:r>
                <a:r>
                  <a:rPr lang="zh-CN" altLang="en-US" dirty="0"/>
                  <a:t>成为“生成模型”的，是它的 </a:t>
                </a:r>
                <a:r>
                  <a:rPr lang="en-US" altLang="zh-CN" b="1" dirty="0"/>
                  <a:t>encoder</a:t>
                </a:r>
                <a:r>
                  <a:rPr lang="zh-CN" altLang="en-US" dirty="0"/>
                  <a:t>，因为它不只是输出一个向量，而是输出一个分布。</a:t>
                </a:r>
                <a:endParaRPr lang="en-US" dirty="0">
                  <a:highlight>
                    <a:srgbClr val="FFFF00"/>
                  </a:highlight>
                </a:endParaRPr>
              </a:p>
              <a:p>
                <a:pPr lvl="1"/>
                <a:r>
                  <a:rPr lang="en-US" dirty="0"/>
                  <a:t>Generates the </a:t>
                </a:r>
                <a:r>
                  <a:rPr lang="en-US" dirty="0">
                    <a:highlight>
                      <a:srgbClr val="FFFF00"/>
                    </a:highlight>
                  </a:rPr>
                  <a:t>mean and log variance of the latent space </a:t>
                </a:r>
                <a:r>
                  <a:rPr lang="en-US" dirty="0"/>
                  <a:t>instead of a latent vector.</a:t>
                </a:r>
              </a:p>
              <a:p>
                <a:pPr lvl="2"/>
                <a:r>
                  <a:rPr lang="en-US" dirty="0"/>
                  <a:t>This will be reshaped into a standard normal distribution.</a:t>
                </a:r>
              </a:p>
              <a:p>
                <a:pPr lvl="2"/>
                <a:r>
                  <a:rPr lang="en-US" dirty="0"/>
                  <a:t>Using log-variance instead of variance produces </a:t>
                </a:r>
                <a:r>
                  <a:rPr lang="en-US" dirty="0">
                    <a:highlight>
                      <a:srgbClr val="FFFF00"/>
                    </a:highlight>
                  </a:rPr>
                  <a:t>more stable training.</a:t>
                </a:r>
              </a:p>
              <a:p>
                <a:pPr lvl="1"/>
                <a:r>
                  <a:rPr lang="en-US" dirty="0"/>
                  <a:t>Also generates a latent vector </a:t>
                </a:r>
                <a:r>
                  <a:rPr lang="en-US" i="1" dirty="0"/>
                  <a:t>z</a:t>
                </a:r>
                <a:r>
                  <a:rPr lang="en-US" dirty="0"/>
                  <a:t> using a “re-parameterization trick”.</a:t>
                </a:r>
              </a:p>
              <a:p>
                <a:pPr lvl="2"/>
                <a:r>
                  <a:rPr lang="en-US" dirty="0"/>
                  <a:t>Generate a random vector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′~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r>
                  <a:rPr lang="en-SG" dirty="0"/>
                  <a:t> with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=0, </m:t>
                    </m:r>
                    <m:sSup>
                      <m:sSup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SG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SG" dirty="0"/>
              </a:p>
              <a:p>
                <a:pPr lvl="2"/>
                <a:r>
                  <a:rPr lang="en-SG" dirty="0"/>
                  <a:t>Assuming the latent vector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SG" dirty="0">
                    <a:effectLst/>
                  </a:rPr>
                  <a:t> </a:t>
                </a:r>
                <a:r>
                  <a:rPr lang="en-SG" dirty="0"/>
                  <a:t>and log variance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SG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Sup>
                          <m:sSubSupPr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r>
                  <a:rPr lang="en-SG" dirty="0">
                    <a:effectLst/>
                  </a:rPr>
                  <a:t> , we can re-parameterize z’ to get</a:t>
                </a:r>
                <a:r>
                  <a:rPr lang="en-SG" dirty="0"/>
                  <a:t>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SG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SG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SG" dirty="0"/>
                  <a:t> 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SG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SG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func>
                          <m:funcPr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SG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SG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SG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SG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func>
                      </m:e>
                    </m:func>
                  </m:oMath>
                </a14:m>
                <a:r>
                  <a:rPr lang="en-SG" dirty="0">
                    <a:effectLst/>
                  </a:rPr>
                  <a:t> </a:t>
                </a:r>
                <a:endParaRPr lang="en-SG" dirty="0"/>
              </a:p>
              <a:p>
                <a:pPr lvl="2"/>
                <a:endParaRPr lang="en-SG" dirty="0"/>
              </a:p>
              <a:p>
                <a:pPr lvl="2"/>
                <a:endParaRPr lang="en-SG" dirty="0"/>
              </a:p>
              <a:p>
                <a:pPr lvl="2"/>
                <a:endParaRPr lang="en-US" dirty="0"/>
              </a:p>
              <a:p>
                <a:pPr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036BDF-E00B-55D5-CF5A-441BE98BF0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6" t="-287" r="-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EA7C-F450-38FE-16D3-530E4580EA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24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59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662D-93A2-F0F8-694E-7DF762A6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B6CBC-935E-2C43-BF55-CD4485CC5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56678"/>
            <a:ext cx="7772400" cy="31446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A2451D-E780-528E-1441-8AEF9C6B0D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25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769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5EBF7-6266-27BB-CBC3-BB859D60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D2517-53C2-F54E-7411-2B153309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71535-48B4-203D-8983-1598219EC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Load up MNIST-</a:t>
            </a:r>
            <a:r>
              <a:rPr lang="en-US" sz="3200" dirty="0" err="1"/>
              <a:t>VAE.ipynb</a:t>
            </a:r>
            <a:r>
              <a:rPr lang="en-US" sz="3200" dirty="0"/>
              <a:t> in </a:t>
            </a:r>
            <a:r>
              <a:rPr lang="en-US" sz="3200" dirty="0" err="1"/>
              <a:t>Jupyter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173BB-3DF9-AB99-3449-772CE74BFF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26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269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1898A-8FF1-2B8B-C20C-CF8F04A0D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  <a:br>
              <a:rPr lang="en-US" dirty="0"/>
            </a:br>
            <a:r>
              <a:rPr lang="en-US" dirty="0"/>
              <a:t>The 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63BEB-62D5-A833-F4AA-C73B93CE2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Sampling Layer</a:t>
            </a:r>
          </a:p>
          <a:p>
            <a:pPr lvl="1"/>
            <a:r>
              <a:rPr lang="en-US" dirty="0"/>
              <a:t>This generates the latent vector from a random sample drawn from a standard normal, and re-parameterized to the generated mean and log variance.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9CF4C-40AE-BAAE-9A5F-C7D86D336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24" y="2945425"/>
            <a:ext cx="6812280" cy="33426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62C70-A635-58F7-F8FF-F232106283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27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73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6E1B-61B0-2126-790F-1CA013534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  <a:br>
              <a:rPr lang="en-US" dirty="0"/>
            </a:br>
            <a:r>
              <a:rPr lang="en-US" dirty="0"/>
              <a:t>The 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FA251-77AC-E1EC-11F2-2181A0B03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create an encoder like the one in our autoencoder, except that it now generates a latent vector mean and log-variance, as well as the latent vector using the sampling later.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5D1CC-CC27-F1F7-B837-AE27B2FD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72" y="2783767"/>
            <a:ext cx="5785339" cy="3722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F1085-13CC-36C4-2741-CCC0CCCB27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28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051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A300-58D5-858B-3F80-356DB5292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  <a:br>
              <a:rPr lang="en-US" dirty="0"/>
            </a:br>
            <a:r>
              <a:rPr lang="en-US" dirty="0"/>
              <a:t>The Encoder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756D2-7BE9-1B29-E8F4-EDEE9810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1232821"/>
            <a:ext cx="6528834" cy="50552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A38D5F-4163-82A4-D91C-7EE793DF0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29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79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SWS3009 Embedded Systems and Deep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22EB0-98A4-4BDE-424F-60006ADF10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E3A226-6E30-4DE6-9E8C-249C8EDEBBA8}" type="slidenum">
              <a:rPr lang="en-GB" altLang="en-US" smtClean="0"/>
              <a:pPr/>
              <a:t>3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755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D2152-2A99-AC7F-D674-907B6A869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  <a:br>
              <a:rPr lang="en-US" dirty="0"/>
            </a:br>
            <a:r>
              <a:rPr lang="en-US" dirty="0"/>
              <a:t>The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E2A18-31DB-3577-5753-C45E1AB99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Decoder is identical to our original AE.</a:t>
            </a:r>
          </a:p>
          <a:p>
            <a:pPr lvl="1"/>
            <a:r>
              <a:rPr lang="en-US" dirty="0"/>
              <a:t>Takes the latent vector generated by the sampling later, and reconstructs and image.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26120-11CA-9E18-7171-EB4A50DC0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43" y="2453642"/>
            <a:ext cx="4861814" cy="401179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69ABA-3D32-2A92-64B4-C7B1D310C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30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967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18B1-99DC-D42C-C230-5C58C7C8F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  <a:br>
              <a:rPr lang="en-US" dirty="0"/>
            </a:br>
            <a:r>
              <a:rPr lang="en-US" dirty="0"/>
              <a:t>The Decoder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69643-04D7-956B-5F72-4B1491BB4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8" y="1141762"/>
            <a:ext cx="4130220" cy="53862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BC2F7-806E-B592-F0CA-B2A4F2598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31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027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1003-6D4F-2558-1EB4-1F44237D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  <a:br>
              <a:rPr lang="en-US" dirty="0"/>
            </a:br>
            <a:r>
              <a:rPr lang="en-US" dirty="0"/>
              <a:t>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A7B7-03C0-498E-4564-F607ED156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499" y="1435325"/>
                <a:ext cx="7771328" cy="4405546"/>
              </a:xfrm>
            </p:spPr>
            <p:txBody>
              <a:bodyPr/>
              <a:lstStyle/>
              <a:p>
                <a:r>
                  <a:rPr lang="en-US" dirty="0"/>
                  <a:t>In a VAE we want to reshape the latent space distribution to a known distribution - usually a standard normal distribution.</a:t>
                </a:r>
              </a:p>
              <a:p>
                <a:pPr lvl="1"/>
                <a:r>
                  <a:rPr lang="en-US" dirty="0"/>
                  <a:t>We can now sample using a known distribution to generate novel data.</a:t>
                </a:r>
              </a:p>
              <a:p>
                <a:pPr lvl="1"/>
                <a:r>
                  <a:rPr lang="en-US" dirty="0"/>
                  <a:t>This gives us a narrower and better-known sampling space, allowing us to avoid producing bad novel data.</a:t>
                </a:r>
              </a:p>
              <a:p>
                <a:r>
                  <a:rPr lang="en-US" dirty="0"/>
                  <a:t>We do this creating a loss function based on the </a:t>
                </a:r>
                <a:r>
                  <a:rPr lang="en-US" dirty="0" err="1"/>
                  <a:t>Kullback-Leibler</a:t>
                </a:r>
                <a:r>
                  <a:rPr lang="en-US" dirty="0"/>
                  <a:t> </a:t>
                </a:r>
                <a:r>
                  <a:rPr lang="en-US" dirty="0" err="1"/>
                  <a:t>Dirvergence</a:t>
                </a:r>
                <a:r>
                  <a:rPr lang="en-US" dirty="0"/>
                  <a:t> (KL divergence).</a:t>
                </a:r>
              </a:p>
              <a:p>
                <a:pPr lvl="1"/>
                <a:r>
                  <a:rPr lang="en-US" dirty="0"/>
                  <a:t>Measures the divergence between two statistical distributions.</a:t>
                </a:r>
              </a:p>
              <a:p>
                <a:pPr lvl="1"/>
                <a:r>
                  <a:rPr lang="en-US" dirty="0"/>
                  <a:t>For two normal distributions P and Q with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SG" dirty="0"/>
                  <a:t> and variances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SG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SG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SG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SG" dirty="0"/>
                  <a:t>, the KL divergence is given by: </a:t>
                </a:r>
              </a:p>
              <a:p>
                <a:pPr lvl="1"/>
                <a:r>
                  <a:rPr lang="en-US" altLang="zh-CN" dirty="0"/>
                  <a:t>KL </a:t>
                </a:r>
                <a:r>
                  <a:rPr lang="zh-CN" altLang="en-US" dirty="0"/>
                  <a:t>散度的作用就是</a:t>
                </a:r>
                <a:r>
                  <a:rPr lang="zh-CN" altLang="en-US" b="1" dirty="0"/>
                  <a:t>正则化 </a:t>
                </a:r>
                <a:r>
                  <a:rPr lang="en-US" altLang="zh-CN" b="1" dirty="0"/>
                  <a:t>encoder </a:t>
                </a:r>
                <a:r>
                  <a:rPr lang="zh-CN" altLang="en-US" b="1" dirty="0"/>
                  <a:t>的输出分布</a:t>
                </a:r>
                <a:r>
                  <a:rPr lang="zh-CN" altLang="en-US" dirty="0"/>
                  <a:t>，强迫它靠近标准正态分布 </a:t>
                </a:r>
                <a:r>
                  <a:rPr lang="en-US" altLang="zh-CN" dirty="0"/>
                  <a:t>N(0,1)</a:t>
                </a:r>
                <a:endParaRPr lang="en-SG" dirty="0"/>
              </a:p>
              <a:p>
                <a:pPr lvl="1"/>
                <a:endParaRPr lang="en-SG" dirty="0"/>
              </a:p>
              <a:p>
                <a:pPr lvl="1"/>
                <a:endParaRPr lang="en-US" dirty="0"/>
              </a:p>
              <a:p>
                <a:pPr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DA7B7-03C0-498E-4564-F607ED156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499" y="1435325"/>
                <a:ext cx="7771328" cy="4405546"/>
              </a:xfrm>
              <a:blipFill>
                <a:blip r:embed="rId2"/>
                <a:stretch>
                  <a:fillRect l="-326" t="-287" r="-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193FB7-5437-1CB9-5CA8-A42187C60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663" y="5013557"/>
            <a:ext cx="5461000" cy="1257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4D23E-DC80-8339-D44C-06402DF51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32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09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3286-2431-BF06-D4B4-8D740254E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  <a:br>
              <a:rPr lang="en-US" dirty="0"/>
            </a:br>
            <a:r>
              <a:rPr lang="en-US" dirty="0"/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58354B-5D2C-0016-2580-D3058C74C2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our case,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SG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SG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SG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SG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SG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SG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SG" dirty="0">
                    <a:effectLst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SG" dirty="0"/>
              </a:p>
              <a:p>
                <a:r>
                  <a:rPr lang="en-SG" dirty="0"/>
                  <a:t>Substituting, we get:</a:t>
                </a:r>
              </a:p>
              <a:p>
                <a:endParaRPr lang="en-SG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58354B-5D2C-0016-2580-D3058C74C2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A726489-25CE-16A5-3577-65112F234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2931886"/>
            <a:ext cx="6197600" cy="3149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4949F-5BF1-047E-ECD3-9394F1FAAF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33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525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CC96-EEEA-68C7-30B1-1F3199D8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  <a:br>
              <a:rPr lang="en-US" dirty="0"/>
            </a:br>
            <a:r>
              <a:rPr lang="en-US" dirty="0"/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FC0CB-FED7-BA50-D185-D12429F035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Setting KL(P||Q) to 0 and bringing all the terms over gives us the KL-loss function:</a:t>
                </a:r>
              </a:p>
              <a:p>
                <a:pPr lvl="1"/>
                <a:r>
                  <a:rPr lang="en-US" dirty="0"/>
                  <a:t>Minimizing this function means making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SG" dirty="0">
                    <a:effectLst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p>
                          <m:sSupPr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SG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SG" dirty="0">
                    <a:effectLst/>
                  </a:rPr>
                  <a:t>, turnin</a:t>
                </a:r>
                <a:r>
                  <a:rPr lang="en-SG" dirty="0"/>
                  <a:t>g the probability distribution of the latent space into a standard normal.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pass the latent vector z through the decoder to obtain the reconstructed image I’, and obtain the reconstruction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𝑟𝑒𝑐𝑜𝑛</m:t>
                        </m:r>
                      </m:sub>
                    </m:sSub>
                  </m:oMath>
                </a14:m>
                <a:r>
                  <a:rPr lang="en-SG" dirty="0"/>
                  <a:t> using a binary cross-entropy loss.</a:t>
                </a:r>
              </a:p>
              <a:p>
                <a:r>
                  <a:rPr lang="en-SG" dirty="0"/>
                  <a:t>The total loss is given by:</a:t>
                </a:r>
              </a:p>
              <a:p>
                <a:endParaRPr lang="en-SG" dirty="0"/>
              </a:p>
              <a:p>
                <a:endParaRPr lang="en-SG" dirty="0"/>
              </a:p>
              <a:p>
                <a:endParaRPr lang="en-SG" dirty="0"/>
              </a:p>
              <a:p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SG" dirty="0"/>
                  <a:t> is a parameter chosen to balance between KL loss and reconstruction loss.</a:t>
                </a:r>
              </a:p>
              <a:p>
                <a:endParaRPr lang="en-SG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CFC0CB-FED7-BA50-D185-D12429F03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6" t="-287" b="-6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1CCD0A7-B15B-0D5D-D610-C498395C6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337" y="3132357"/>
            <a:ext cx="3739243" cy="889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8FB7E7-84CA-19B4-0174-D43C073C2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447" y="5040766"/>
            <a:ext cx="3613252" cy="8794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D1C32-7534-3100-AE29-AB128E0054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34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148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B668-6F23-1C1A-B2CE-BC6A4EE8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  <a:br>
              <a:rPr lang="en-US" dirty="0"/>
            </a:br>
            <a:r>
              <a:rPr lang="en-US" dirty="0"/>
              <a:t>Training - Loss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7F747-DE48-3173-7AA4-BDB027463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72202"/>
            <a:ext cx="7772400" cy="23135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5451FB-A5C6-AFC6-46DD-DA5F051194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35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673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26AA-7BA3-94AE-3BB6-01C4B213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  <a:br>
              <a:rPr lang="en-US" dirty="0"/>
            </a:br>
            <a:r>
              <a:rPr lang="en-US" dirty="0"/>
              <a:t>Training – Custom Training 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A34B7-7E11-4A74-23BE-4BDDE343C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9" y="1607812"/>
            <a:ext cx="7772400" cy="46802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818F2D-2BB4-6129-6230-917197B586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36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423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831B-8268-1E84-DFA8-B19C94D4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  <a:br>
              <a:rPr lang="en-US" dirty="0"/>
            </a:br>
            <a:r>
              <a:rPr lang="en-US" dirty="0"/>
              <a:t>Training – Custom Testing 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68798-4BD5-CB64-FD98-1DDCC52E9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71096"/>
            <a:ext cx="7772400" cy="311580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E3DE97-2E9F-1E76-9E2D-7364FA329E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37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97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9A9B7-2F16-0C9E-60F2-1A7E9697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4990C-4CBC-8E23-E193-B4BC74389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Images and Reconstruction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images and reconstruction: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43E1A4-6CC8-00DC-7F34-076D911593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38</a:t>
            </a:fld>
            <a:endParaRPr lang="en-GB" altLang="en-US" sz="1083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7A6113-7D0E-1AD9-3917-2A8F4DE09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28" y="2252097"/>
            <a:ext cx="5130800" cy="148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63AB3F-327B-A676-7A81-D941A8938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28" y="4636800"/>
            <a:ext cx="50927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36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2A24-2D44-7C38-3D5E-44E15BBC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1E1E3-AF2F-B5F7-D4E1-9B1041E1D0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Novel Data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SG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G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SG" dirty="0"/>
              </a:p>
              <a:p>
                <a:endParaRPr lang="en-SG" dirty="0"/>
              </a:p>
              <a:p>
                <a:endParaRPr lang="en-SG" dirty="0"/>
              </a:p>
              <a:p>
                <a:r>
                  <a:rPr lang="en-SG" dirty="0"/>
                  <a:t>Latent space distributions (first 3 dimensions, first 500 pieces of training and testing data, first 10 pieces of randomly generated data)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1E1E3-AF2F-B5F7-D4E1-9B1041E1D0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9EEF854-4856-D97E-72A7-9DF5E9BE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403" y="3831140"/>
            <a:ext cx="2577067" cy="2231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CB0378-12B1-5CC8-B015-441F0D02B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274" y="3831140"/>
            <a:ext cx="2577067" cy="2351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50BD0A-1ABA-8038-916C-8C493BA309DC}"/>
              </a:ext>
            </a:extLst>
          </p:cNvPr>
          <p:cNvSpPr txBox="1"/>
          <p:nvPr/>
        </p:nvSpPr>
        <p:spPr>
          <a:xfrm>
            <a:off x="1954221" y="6121750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ACD12-62F1-E4AC-5464-5A04BF919026}"/>
              </a:ext>
            </a:extLst>
          </p:cNvPr>
          <p:cNvSpPr txBox="1"/>
          <p:nvPr/>
        </p:nvSpPr>
        <p:spPr>
          <a:xfrm>
            <a:off x="6111557" y="6128212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DE26A-8915-1325-F032-05C68CF709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39</a:t>
            </a:fld>
            <a:endParaRPr lang="en-GB" altLang="en-US" sz="1083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23F879-CEF6-F606-8FC0-D54999D25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72" y="2254743"/>
            <a:ext cx="5105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66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2A6A-BA20-CF4F-B802-98C3FA2C3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  <a:br>
              <a:rPr lang="en-US" dirty="0"/>
            </a:br>
            <a:r>
              <a:rPr lang="en-US" dirty="0"/>
              <a:t>What Are They?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BCA6AB-E023-054B-817D-3D467EA5E9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now look at another class of deep-learning networks called “autoencoders”.</a:t>
                </a:r>
              </a:p>
              <a:p>
                <a:pPr lvl="1"/>
                <a:r>
                  <a:rPr lang="en-US" dirty="0"/>
                  <a:t>Idea: We train a neural network to take an input </a:t>
                </a:r>
                <a:r>
                  <a:rPr lang="en-US" i="1" dirty="0"/>
                  <a:t>x</a:t>
                </a:r>
                <a:r>
                  <a:rPr lang="en-US" dirty="0"/>
                  <a:t>, and generate the same output </a:t>
                </a:r>
                <a:r>
                  <a:rPr lang="en-US" i="1" dirty="0"/>
                  <a:t>x. </a:t>
                </a:r>
                <a:r>
                  <a:rPr lang="en-US" dirty="0"/>
                  <a:t>I.e. we will build a deep learning network that does:</a:t>
                </a:r>
              </a:p>
              <a:p>
                <a:pPr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BCA6AB-E023-054B-817D-3D467EA5E9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3F3B9F3-827B-CE48-A5DA-87CC90148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74" y="3317358"/>
            <a:ext cx="5466521" cy="3111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801C73-F79C-DF79-B4E2-98A95F5ED515}"/>
              </a:ext>
            </a:extLst>
          </p:cNvPr>
          <p:cNvSpPr txBox="1"/>
          <p:nvPr/>
        </p:nvSpPr>
        <p:spPr>
          <a:xfrm>
            <a:off x="3368351" y="3765212"/>
            <a:ext cx="12036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Latent Vector</a:t>
            </a:r>
            <a:endParaRPr lang="en-SG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54FDD-E2EF-7D99-228F-5B87E56B51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4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50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adversarial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SWS3009 Embedded Systems and Deep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CB17A-5E38-24D2-C1BF-39E404BB6D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E3A226-6E30-4DE6-9E8C-249C8EDEBBA8}" type="slidenum">
              <a:rPr lang="en-GB" altLang="en-US" smtClean="0"/>
              <a:pPr/>
              <a:t>40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716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EEBC-E27A-114D-9F6E-446389D1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What Are They?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852DA-0CFE-EC40-88A2-CCE5FD41D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look at Generative Adversarial Networks, or GANs.</a:t>
            </a:r>
          </a:p>
          <a:p>
            <a:r>
              <a:rPr lang="en-US" dirty="0"/>
              <a:t>Motivation:</a:t>
            </a:r>
          </a:p>
          <a:p>
            <a:pPr lvl="1"/>
            <a:r>
              <a:rPr lang="en-US" dirty="0"/>
              <a:t>We often don’t have enough training data.</a:t>
            </a:r>
          </a:p>
          <a:p>
            <a:pPr lvl="1"/>
            <a:r>
              <a:rPr lang="en-US" dirty="0"/>
              <a:t>We want to build a neural network that </a:t>
            </a:r>
            <a:r>
              <a:rPr lang="en-US" dirty="0">
                <a:highlight>
                  <a:srgbClr val="FFFF00"/>
                </a:highlight>
              </a:rPr>
              <a:t>will produce “fake” data from the real data.</a:t>
            </a:r>
          </a:p>
          <a:p>
            <a:r>
              <a:rPr lang="en-US" dirty="0"/>
              <a:t>Consists of two networks:</a:t>
            </a:r>
          </a:p>
          <a:p>
            <a:pPr lvl="1"/>
            <a:r>
              <a:rPr lang="en-US" dirty="0"/>
              <a:t>A “Generator” network that learns how to “counterfeit” the data.</a:t>
            </a:r>
          </a:p>
          <a:p>
            <a:pPr lvl="2"/>
            <a:r>
              <a:rPr lang="en-US" dirty="0"/>
              <a:t>Like a forger learning how to make better and better counterfeit money.</a:t>
            </a:r>
          </a:p>
          <a:p>
            <a:pPr lvl="1"/>
            <a:r>
              <a:rPr lang="en-US" dirty="0"/>
              <a:t>A “Discriminator” network that learns how to differentiate between the real and the fake data.</a:t>
            </a:r>
          </a:p>
          <a:p>
            <a:pPr lvl="2"/>
            <a:r>
              <a:rPr lang="en-US" dirty="0"/>
              <a:t>Like a cop learning to differentiate between the increasingly good counterfeit money from the real money.</a:t>
            </a:r>
          </a:p>
          <a:p>
            <a:pPr lvl="1"/>
            <a:r>
              <a:rPr lang="en-US" dirty="0"/>
              <a:t>We can use GANs to do very cool things like:</a:t>
            </a:r>
          </a:p>
          <a:p>
            <a:pPr lvl="2"/>
            <a:r>
              <a:rPr lang="en-US" dirty="0"/>
              <a:t>Producing images of people who don’t exist (!!).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286CE-6FF4-EE52-00A0-4165DD3B43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41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992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What Are They?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diagram below shows this idea:</a:t>
            </a:r>
          </a:p>
          <a:p>
            <a:pPr lvl="1"/>
            <a:r>
              <a:rPr lang="en-US" dirty="0"/>
              <a:t>Generator:</a:t>
            </a:r>
          </a:p>
          <a:p>
            <a:pPr lvl="2"/>
            <a:r>
              <a:rPr lang="en-US" dirty="0"/>
              <a:t>Random noise is presented to the generator.</a:t>
            </a:r>
          </a:p>
          <a:p>
            <a:pPr lvl="2"/>
            <a:r>
              <a:rPr lang="en-US" dirty="0"/>
              <a:t>The generator uses this to create its fake data.</a:t>
            </a:r>
          </a:p>
          <a:p>
            <a:pPr lvl="1"/>
            <a:r>
              <a:rPr lang="en-US" dirty="0"/>
              <a:t>Discriminator:</a:t>
            </a:r>
          </a:p>
          <a:p>
            <a:pPr lvl="2"/>
            <a:r>
              <a:rPr lang="en-US" dirty="0"/>
              <a:t>Both fake and real data are presented to the discriminator.</a:t>
            </a:r>
          </a:p>
          <a:p>
            <a:pPr lvl="2"/>
            <a:r>
              <a:rPr lang="en-US" dirty="0"/>
              <a:t>Discriminator is trained how to differentiate them.</a:t>
            </a:r>
          </a:p>
        </p:txBody>
      </p:sp>
      <p:pic>
        <p:nvPicPr>
          <p:cNvPr id="6" name="Picture 2" descr="Image result for general adversarial networ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963" y="4113182"/>
            <a:ext cx="4578090" cy="19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894E0-A068-0A4A-620D-D3B35D94A3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42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746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How Do They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Training the Generator:</a:t>
            </a:r>
          </a:p>
          <a:p>
            <a:pPr lvl="2"/>
            <a:r>
              <a:rPr lang="en-US" dirty="0"/>
              <a:t>Weights for the Discriminator are frozen.</a:t>
            </a:r>
          </a:p>
          <a:p>
            <a:pPr lvl="2"/>
            <a:r>
              <a:rPr lang="en-US" dirty="0"/>
              <a:t>The GAN is now trained on the assumption that the fake data is real.</a:t>
            </a:r>
          </a:p>
          <a:p>
            <a:pPr lvl="2"/>
            <a:r>
              <a:rPr lang="en-US" dirty="0"/>
              <a:t>End result: The Generator adjusts its weights to try to maximize the “realness” of the fake data.</a:t>
            </a:r>
          </a:p>
          <a:p>
            <a:pPr lvl="2"/>
            <a:r>
              <a:rPr lang="en-US" dirty="0"/>
              <a:t>The process repeats.</a:t>
            </a:r>
          </a:p>
          <a:p>
            <a:pPr lvl="1"/>
            <a:r>
              <a:rPr lang="en-US" dirty="0"/>
              <a:t>So training alternates between:</a:t>
            </a:r>
          </a:p>
          <a:p>
            <a:pPr lvl="2"/>
            <a:r>
              <a:rPr lang="en-US" dirty="0"/>
              <a:t>Maximizing the Discriminator’s ability to tell fake data from real.</a:t>
            </a:r>
          </a:p>
          <a:p>
            <a:pPr lvl="2"/>
            <a:r>
              <a:rPr lang="en-US" dirty="0"/>
              <a:t>Maximizing the quality of the fake data to minimize the Discriminator’s ability to differentiate.</a:t>
            </a:r>
          </a:p>
          <a:p>
            <a:r>
              <a:rPr lang="en-US" dirty="0"/>
              <a:t>This is why it is called an “adversarial network”:</a:t>
            </a:r>
          </a:p>
          <a:p>
            <a:pPr lvl="1"/>
            <a:r>
              <a:rPr lang="en-US" dirty="0"/>
              <a:t>The two networks try to fight each other.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75D87-E255-E6F4-EF41-DFBCA5DCC2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43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6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BCFA8-CFDD-9450-A92A-DFECCE732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80C79-7AF1-381D-2F05-B40532E3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5E94D-2BA6-E157-A4FC-347CA546A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Load up </a:t>
            </a:r>
            <a:r>
              <a:rPr lang="en-US" sz="3200" dirty="0" err="1"/>
              <a:t>gan.py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3BD91-7019-9F10-F77E-6FBC1476AC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44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380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Imports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now build a GAN to generate fake MNIST data. Create a new file called “</a:t>
            </a:r>
            <a:r>
              <a:rPr lang="en-US" dirty="0" err="1"/>
              <a:t>gan.py</a:t>
            </a:r>
            <a:r>
              <a:rPr lang="en-US" dirty="0"/>
              <a:t>” and key in the following.</a:t>
            </a:r>
          </a:p>
          <a:p>
            <a:r>
              <a:rPr lang="en-US" dirty="0"/>
              <a:t>As always we begin with the imports: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6DB11-9B0F-C048-877F-2BE6C84C7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37" y="3056542"/>
            <a:ext cx="7030632" cy="26783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D6D4E-6C48-7FC9-3B5F-FCF729DA4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45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438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CC4D-649A-DD4E-B741-F2F6880E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 err="1"/>
              <a:t>LeakyReLU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DAF49-7C25-E248-A966-A9F02A378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this is pretty standard, except for:</a:t>
            </a:r>
          </a:p>
          <a:p>
            <a:pPr lvl="1"/>
            <a:r>
              <a:rPr lang="en-US" dirty="0"/>
              <a:t>Matplotlib: This is a plotting library. Does not work properly on MacOS but we can still use it to generate PNG files.</a:t>
            </a:r>
          </a:p>
          <a:p>
            <a:pPr lvl="1"/>
            <a:r>
              <a:rPr lang="en-US" dirty="0" err="1"/>
              <a:t>Tqdm</a:t>
            </a:r>
            <a:r>
              <a:rPr lang="en-US" dirty="0"/>
              <a:t>: This is a very cool progress bar library.</a:t>
            </a:r>
          </a:p>
          <a:p>
            <a:pPr lvl="1"/>
            <a:r>
              <a:rPr lang="en-US" dirty="0"/>
              <a:t>We are also importing a new activation function called </a:t>
            </a:r>
            <a:r>
              <a:rPr lang="en-US" dirty="0" err="1"/>
              <a:t>LeakyReLU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A82BF-7340-BF47-BCFC-1B85C740B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505" y="3728278"/>
            <a:ext cx="5450800" cy="210599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91E6A-42FE-4A1E-0CEA-4F19E1C07B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46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874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BFE2-86C7-7A49-892A-769B591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Preparing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4F03B-EBD2-3243-A7D2-64B767972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973927"/>
          </a:xfrm>
        </p:spPr>
        <p:txBody>
          <a:bodyPr/>
          <a:lstStyle/>
          <a:p>
            <a:r>
              <a:rPr lang="en-US" dirty="0"/>
              <a:t>We load the MNIST data, pretty much the same as before.</a:t>
            </a:r>
          </a:p>
          <a:p>
            <a:r>
              <a:rPr lang="en-US" dirty="0"/>
              <a:t>Also since we are using the Adam optimizer twice (once each for the Generator and Discriminator), we create a function to create the optimizer.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09645-5E25-8448-80A8-CFBC31CE4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97" y="2792896"/>
            <a:ext cx="7687443" cy="36277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FAD7C-1ABE-BA53-B8BD-848C0CAA1F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47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317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16FCA-314B-7540-8A81-C5DB6FB0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Building the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B33A-08F7-DD44-B598-C443C0BD0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4581831"/>
          </a:xfrm>
        </p:spPr>
        <p:txBody>
          <a:bodyPr/>
          <a:lstStyle/>
          <a:p>
            <a:r>
              <a:rPr lang="en-US" dirty="0"/>
              <a:t>Now we create the Generator network. This is a simple MLP with:</a:t>
            </a:r>
          </a:p>
          <a:p>
            <a:pPr lvl="1"/>
            <a:r>
              <a:rPr lang="en-US" dirty="0"/>
              <a:t>A 100 element input, which will be filled with 100 random numbers.</a:t>
            </a:r>
          </a:p>
          <a:p>
            <a:pPr lvl="1"/>
            <a:r>
              <a:rPr lang="en-US" dirty="0"/>
              <a:t>Two hidden layers.</a:t>
            </a:r>
          </a:p>
          <a:p>
            <a:pPr lvl="1"/>
            <a:r>
              <a:rPr lang="en-US" dirty="0"/>
              <a:t>A 784 element output since our image is 28x28.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Here we use </a:t>
            </a:r>
            <a:r>
              <a:rPr lang="en-US" dirty="0" err="1"/>
              <a:t>LeakyReLU</a:t>
            </a:r>
            <a:r>
              <a:rPr lang="en-US" dirty="0"/>
              <a:t> with a = 0.2, so we have f(x) = 0.2x when x &lt; 0 and f(x) = x when x &gt; 0. f(0) is defined to be 0.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B19CB-F710-444A-912E-6C4B4CBF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28" y="3379304"/>
            <a:ext cx="7480300" cy="2006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BCAC7-0CBD-A92C-40E1-628D68D49E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48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937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067B-46EF-014A-B353-998ACA82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Building the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DF6F9-A7CA-FB4E-AAA9-A3F06A5A8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similarly create the Discriminator. It has:</a:t>
            </a:r>
          </a:p>
          <a:p>
            <a:pPr lvl="1"/>
            <a:r>
              <a:rPr lang="en-US" dirty="0"/>
              <a:t>784 inputs, which is our 28x28 real or fake image.</a:t>
            </a:r>
          </a:p>
          <a:p>
            <a:pPr lvl="1"/>
            <a:r>
              <a:rPr lang="en-US" dirty="0"/>
              <a:t>Three hidden layers.</a:t>
            </a:r>
          </a:p>
          <a:p>
            <a:pPr lvl="1"/>
            <a:r>
              <a:rPr lang="en-US" dirty="0"/>
              <a:t>A single output which will be set to either 0 (fake) or 1 (true).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3789E-5039-7241-8C33-088672504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33" y="3174724"/>
            <a:ext cx="7810500" cy="3390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B6D0C-3B5A-92E3-1AE7-242A60EBB0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49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37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2FF5F-CBF4-B547-8009-3716AFC8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  <a:br>
              <a:rPr lang="en-US" dirty="0"/>
            </a:br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EFC26-8E88-C640-9AA7-78AA7C87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would we do this? Two reasons:</a:t>
            </a:r>
          </a:p>
          <a:p>
            <a:pPr lvl="1"/>
            <a:r>
              <a:rPr lang="en-US" dirty="0"/>
              <a:t>We can achieve “compression”:</a:t>
            </a:r>
          </a:p>
          <a:p>
            <a:pPr lvl="2"/>
            <a:r>
              <a:rPr lang="en-US" dirty="0"/>
              <a:t>If the “code layer” is substantially smaller than the input, we can feed in the input and use the resultant “code” as a compressed version of the input.</a:t>
            </a:r>
          </a:p>
          <a:p>
            <a:pPr lvl="2"/>
            <a:r>
              <a:rPr lang="en-US" dirty="0"/>
              <a:t>We can feed this code into the decoder network to recover the original. </a:t>
            </a:r>
          </a:p>
          <a:p>
            <a:pPr lvl="2"/>
            <a:r>
              <a:rPr lang="en-US" dirty="0"/>
              <a:t>However AEs are very bad at this: the recovered data will be highly “lossy”, and the AE can </a:t>
            </a:r>
            <a:r>
              <a:rPr lang="en-US" dirty="0">
                <a:highlight>
                  <a:srgbClr val="FFFF00"/>
                </a:highlight>
              </a:rPr>
              <a:t>only reconstruct data of the type it was trained 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highlight>
                  <a:srgbClr val="FFFF00"/>
                </a:highlight>
              </a:rPr>
              <a:t>detect anomalies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When the AE sees “typical” data it was trained on, it can reconstruct the input with minimal error.</a:t>
            </a:r>
          </a:p>
          <a:p>
            <a:pPr lvl="2"/>
            <a:r>
              <a:rPr lang="en-US" dirty="0"/>
              <a:t>When the </a:t>
            </a:r>
            <a:r>
              <a:rPr lang="en-US" dirty="0">
                <a:highlight>
                  <a:srgbClr val="FFFF00"/>
                </a:highlight>
              </a:rPr>
              <a:t>data becomes atypical, reconstruction error rises</a:t>
            </a:r>
            <a:r>
              <a:rPr lang="en-US" dirty="0"/>
              <a:t>. We can flag anomalies when this error exceeds a threshold.</a:t>
            </a:r>
          </a:p>
          <a:p>
            <a:pPr lvl="1"/>
            <a:r>
              <a:rPr lang="en-US" dirty="0"/>
              <a:t>We can generate new data:</a:t>
            </a:r>
          </a:p>
          <a:p>
            <a:pPr lvl="2"/>
            <a:r>
              <a:rPr lang="en-US" dirty="0"/>
              <a:t>If we put in a random latent vector, the decoder will (hopefully) generate new data similar to the training data.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5B1E0-6893-1729-6A49-28CDCA2B4D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5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824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E4CF-40C4-3B41-BF2C-A1B44A9D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Building the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A03B0-1B90-5740-AC80-04B794C52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create the GAN. This is relatively simple:</a:t>
            </a:r>
          </a:p>
          <a:p>
            <a:pPr lvl="1"/>
            <a:r>
              <a:rPr lang="en-US" dirty="0"/>
              <a:t>Take as inputs the Generator and Discriminator.</a:t>
            </a:r>
          </a:p>
          <a:p>
            <a:pPr lvl="1"/>
            <a:r>
              <a:rPr lang="en-US" dirty="0"/>
              <a:t>Create an input layer.</a:t>
            </a:r>
          </a:p>
          <a:p>
            <a:pPr lvl="1"/>
            <a:r>
              <a:rPr lang="en-US" dirty="0"/>
              <a:t>Pass the input to the Generator to create the fake image.</a:t>
            </a:r>
          </a:p>
          <a:p>
            <a:pPr lvl="1"/>
            <a:r>
              <a:rPr lang="en-US" dirty="0"/>
              <a:t>Pass this image to the Discriminator.</a:t>
            </a:r>
          </a:p>
          <a:p>
            <a:pPr lvl="1"/>
            <a:r>
              <a:rPr lang="en-US" dirty="0"/>
              <a:t>Set the GAN’s input to the new input layer, and the GAN’s output to the output of the Discriminator.</a:t>
            </a:r>
          </a:p>
          <a:p>
            <a:pPr lvl="1"/>
            <a:r>
              <a:rPr lang="en-US" dirty="0"/>
              <a:t>We use a binary cross-entropy loss since we are doing a binary 0/1 classification.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F00E6-966E-8B4F-1B0B-09FEB6F78C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50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332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CE11C-B51B-9448-B9F6-03A670CE9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Building the 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55146-0FA4-0043-B1D0-3754DCD43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8" y="2156515"/>
            <a:ext cx="7632951" cy="24751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07DEB3-1FA9-9758-B1D5-0259A6E9A1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51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1281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FDBF-C834-F740-939D-D6A81253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Helper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1AF24-7A4C-1741-9B35-B1535D1E7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635996"/>
          </a:xfrm>
        </p:spPr>
        <p:txBody>
          <a:bodyPr/>
          <a:lstStyle/>
          <a:p>
            <a:r>
              <a:rPr lang="en-US" dirty="0"/>
              <a:t>Now we create a little helper function just to plot the generated images.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00A17-D1E7-514A-9DD7-2A321C43B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93" y="2342046"/>
            <a:ext cx="8674100" cy="2730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25B2EF-77A8-6DB9-E18F-A49265189E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52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8746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9D60-1FBB-2745-98E1-A9504E29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ACF40-B228-4947-9910-02CBE6AD3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4293596"/>
          </a:xfrm>
        </p:spPr>
        <p:txBody>
          <a:bodyPr/>
          <a:lstStyle/>
          <a:p>
            <a:r>
              <a:rPr lang="en-US" dirty="0"/>
              <a:t>Finally we come to the fun part: Training! </a:t>
            </a:r>
          </a:p>
          <a:p>
            <a:pPr lvl="1"/>
            <a:r>
              <a:rPr lang="en-US" dirty="0"/>
              <a:t>Create the Generator, Discriminator and GAN networks, and load the data.</a:t>
            </a:r>
          </a:p>
          <a:p>
            <a:pPr lvl="1"/>
            <a:r>
              <a:rPr lang="en-US" dirty="0"/>
              <a:t>In each epoch, for the Discriminator:</a:t>
            </a:r>
          </a:p>
          <a:p>
            <a:pPr lvl="2"/>
            <a:r>
              <a:rPr lang="en-US" dirty="0"/>
              <a:t>Generate fake data using random numbers.</a:t>
            </a:r>
          </a:p>
          <a:p>
            <a:pPr lvl="2"/>
            <a:r>
              <a:rPr lang="en-US" dirty="0"/>
              <a:t>Randomly choose real data, and combine with fake data,</a:t>
            </a:r>
          </a:p>
          <a:p>
            <a:pPr lvl="2"/>
            <a:r>
              <a:rPr lang="en-US" dirty="0"/>
              <a:t>Tag the real data with “1” and the fake data with ”0”.</a:t>
            </a:r>
          </a:p>
          <a:p>
            <a:pPr lvl="2"/>
            <a:r>
              <a:rPr lang="en-US" dirty="0"/>
              <a:t>Train the Discriminator.</a:t>
            </a:r>
          </a:p>
          <a:p>
            <a:pPr lvl="1"/>
            <a:r>
              <a:rPr lang="en-US" dirty="0"/>
              <a:t>In each epoch, for the Generator:</a:t>
            </a:r>
          </a:p>
          <a:p>
            <a:pPr lvl="2"/>
            <a:r>
              <a:rPr lang="en-US" dirty="0">
                <a:highlight>
                  <a:srgbClr val="FFFF00"/>
                </a:highlight>
              </a:rPr>
              <a:t>Freeze the Discriminator’s weights.</a:t>
            </a:r>
          </a:p>
          <a:p>
            <a:pPr lvl="2"/>
            <a:r>
              <a:rPr lang="en-US" dirty="0"/>
              <a:t>Generate the fake data using random numbers.</a:t>
            </a:r>
          </a:p>
          <a:p>
            <a:pPr lvl="2"/>
            <a:r>
              <a:rPr lang="en-US" dirty="0"/>
              <a:t>Train the GAN with the assumption that the fake data is real.</a:t>
            </a:r>
          </a:p>
          <a:p>
            <a:pPr lvl="2"/>
            <a:r>
              <a:rPr lang="en-US" dirty="0"/>
              <a:t>This </a:t>
            </a:r>
            <a:r>
              <a:rPr lang="en-US" dirty="0">
                <a:highlight>
                  <a:srgbClr val="FFFF00"/>
                </a:highlight>
              </a:rPr>
              <a:t>forces the Generator to optimize its weights to maximize its score from the Discriminator</a:t>
            </a:r>
            <a:r>
              <a:rPr lang="en-US" dirty="0"/>
              <a:t> (i.e. “convincing” the Discriminator to output a 1 instead of 0)</a:t>
            </a:r>
          </a:p>
          <a:p>
            <a:pPr lvl="2"/>
            <a:r>
              <a:rPr lang="en-US" dirty="0"/>
              <a:t>The Discriminator itself is not affected since its weights are frozen.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CC2C1-DC87-2134-517D-6B4DEFB184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53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910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6B6831-9209-DD46-9808-92A9B7DA7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18" y="545578"/>
            <a:ext cx="6520439" cy="60142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0D8864-9515-8260-0A38-90C1314970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699C9E-2E8D-4D3C-ABF9-CB5FFE5481EB}" type="slidenum">
              <a:rPr lang="en-GB" altLang="en-US" smtClean="0"/>
              <a:pPr/>
              <a:t>54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2509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CEC6B5-4ECB-7F42-94E2-2BE53707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F64B0-736D-D54F-AF1C-32655114E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499" y="1830384"/>
            <a:ext cx="7771328" cy="4405546"/>
          </a:xfrm>
        </p:spPr>
        <p:txBody>
          <a:bodyPr/>
          <a:lstStyle/>
          <a:p>
            <a:r>
              <a:rPr lang="en-US" dirty="0"/>
              <a:t>We end with just a single call to train for 400 epochs, with batch size of 128: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run, the program will display the generated images on the screen (does not work with MacOS) and output to the PNG file with the filename “</a:t>
            </a:r>
            <a:r>
              <a:rPr lang="en-US" dirty="0" err="1"/>
              <a:t>gan_generated_image</a:t>
            </a:r>
            <a:r>
              <a:rPr lang="en-US" dirty="0"/>
              <a:t> </a:t>
            </a:r>
            <a:r>
              <a:rPr lang="en-US" dirty="0" err="1"/>
              <a:t>xxx.jpg</a:t>
            </a:r>
            <a:r>
              <a:rPr lang="en-US" dirty="0"/>
              <a:t>” where xxx is the epoch number.</a:t>
            </a:r>
          </a:p>
          <a:p>
            <a:r>
              <a:rPr lang="en-US" dirty="0"/>
              <a:t>Next slide shows the results at various epochs.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65618-AE81-2B4E-AE97-77C893EF0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914" y="2341769"/>
            <a:ext cx="3746500" cy="5842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A4501F-3199-38FC-0130-E1BC98C9D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55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7035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E8E8-237D-CE4E-956A-A5DC34E0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16CEF6-4239-1247-A904-06E2B31F6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5FA2F-BAF5-45B8-5580-5DE55ECB82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56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851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E8E8-237D-CE4E-956A-A5DC34E0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366A9E-7298-A742-8830-D88272FD5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3E1249-F3B1-D084-4C2D-5E84545059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57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269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E8E8-237D-CE4E-956A-A5DC34E0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60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EC0022-377F-0340-A1D5-DAB21EF79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F34C3A-DDD3-7F0D-48D9-393DD1275B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58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4500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E8E8-237D-CE4E-956A-A5DC34E0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100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B1EAF5-CECD-614B-ADC6-9034676B7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5EF250-0584-38CC-D9A3-4B6DF3A9A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59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9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16EEC-B6E7-1A4A-A8B2-13FA8D8E2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E43C7-FF97-4A4E-8B4E-7B9C08861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going to build a simple autoencoder that will take in images of handwritten digits from the MNIST dataset, and learn to reproduce these digits.</a:t>
            </a:r>
          </a:p>
          <a:p>
            <a:pPr lvl="1"/>
            <a:r>
              <a:rPr lang="en-US" b="1" dirty="0">
                <a:ea typeface="Cambria Math" panose="02040503050406030204" pitchFamily="18" charset="0"/>
              </a:rPr>
              <a:t>Simple example of how to build an autoencoder.</a:t>
            </a:r>
          </a:p>
          <a:p>
            <a:pPr lvl="1"/>
            <a:r>
              <a:rPr lang="en-US" b="1" dirty="0">
                <a:ea typeface="Cambria Math" panose="02040503050406030204" pitchFamily="18" charset="0"/>
              </a:rPr>
              <a:t>The images will be scaled from 28x28 to 16x16 to reduce training time.</a:t>
            </a:r>
          </a:p>
          <a:p>
            <a:pPr lvl="2"/>
            <a:r>
              <a:rPr lang="en-US" dirty="0">
                <a:ea typeface="Cambria Math" panose="02040503050406030204" pitchFamily="18" charset="0"/>
              </a:rPr>
              <a:t>Also a good idea to always scale data to powers of 2 so that we can safely reduce their dimensions using convolutions.</a:t>
            </a:r>
          </a:p>
          <a:p>
            <a:pPr lvl="1"/>
            <a:r>
              <a:rPr lang="en-US" b="1" dirty="0">
                <a:ea typeface="Cambria Math" panose="02040503050406030204" pitchFamily="18" charset="0"/>
              </a:rPr>
              <a:t>This means that the output image will be of poor quality:</a:t>
            </a:r>
          </a:p>
          <a:p>
            <a:pPr lvl="2"/>
            <a:r>
              <a:rPr lang="en-US" b="1" dirty="0">
                <a:ea typeface="Cambria Math" panose="02040503050406030204" pitchFamily="18" charset="0"/>
              </a:rPr>
              <a:t>We are condensing a 16x16 image to a 2 element vector.</a:t>
            </a:r>
          </a:p>
          <a:p>
            <a:pPr lvl="2"/>
            <a:r>
              <a:rPr lang="en-US" dirty="0">
                <a:ea typeface="Cambria Math" panose="02040503050406030204" pitchFamily="18" charset="0"/>
              </a:rPr>
              <a:t>But this lets us plot the latent vectors to understand what is going on.</a:t>
            </a:r>
            <a:endParaRPr lang="en-US" b="1" dirty="0">
              <a:ea typeface="Cambria Math" panose="02040503050406030204" pitchFamily="18" charset="0"/>
            </a:endParaRPr>
          </a:p>
          <a:p>
            <a:pPr lvl="1"/>
            <a:endParaRPr lang="en-US" b="1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5F915-A2E5-0ABD-4992-E797F02932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6</a:t>
            </a:fld>
            <a:endParaRPr lang="en-GB" altLang="en-US" sz="1083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5E3121-F06E-C159-C09C-B0EA7F600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085" y="4626192"/>
            <a:ext cx="3966587" cy="205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179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E8E8-237D-CE4E-956A-A5DC34E0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200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51C5BE-A0E7-3140-BE37-905955355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639882-366C-1F56-108C-13C8DB6256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60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6975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E8E8-237D-CE4E-956A-A5DC34E0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400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9241B8F-21A1-5B4C-8FE7-9021C5A5A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92A83-F9E1-C18B-FA42-D695E8E88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61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635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15EC1-60DD-F880-842F-874AABB3A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A85D-7611-141B-C8EF-C168D05B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5F4C9-8C3B-E46A-07DD-4A49B3E81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SWS3009 Embedded Systems and Deep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9F756-EAE8-EA85-D2C0-58175E8FAD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E3A226-6E30-4DE6-9E8C-249C8EDEBBA8}" type="slidenum">
              <a:rPr lang="en-GB" altLang="en-US" smtClean="0"/>
              <a:pPr/>
              <a:t>62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1223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9BFE0D-F776-7D08-C608-E7DCAA49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98091F-154B-4161-2C57-7F4DA6AEE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Diffusion models are amongst the most popular generative models today – particularly Stable Diffusion.</a:t>
            </a:r>
          </a:p>
          <a:p>
            <a:r>
              <a:rPr lang="en-US" dirty="0"/>
              <a:t>Basic operating principle:</a:t>
            </a:r>
          </a:p>
          <a:p>
            <a:pPr lvl="1"/>
            <a:r>
              <a:rPr lang="en-US" b="1" dirty="0"/>
              <a:t>Goal: </a:t>
            </a:r>
            <a:r>
              <a:rPr lang="en-US" dirty="0"/>
              <a:t>To be able to </a:t>
            </a:r>
            <a:r>
              <a:rPr lang="en-US" dirty="0">
                <a:highlight>
                  <a:srgbClr val="FFFF00"/>
                </a:highlight>
              </a:rPr>
              <a:t>generate novel images similar to the training data using random noise.</a:t>
            </a:r>
            <a:endParaRPr lang="en-US" b="1" dirty="0">
              <a:highlight>
                <a:srgbClr val="FFFF00"/>
              </a:highlight>
            </a:endParaRPr>
          </a:p>
          <a:p>
            <a:pPr lvl="1"/>
            <a:r>
              <a:rPr lang="en-US" b="1" dirty="0"/>
              <a:t>Forward Step: </a:t>
            </a:r>
            <a:r>
              <a:rPr lang="en-US" dirty="0"/>
              <a:t>Take an image, and progressively corrupt it with noise over many steps, until it becomes indistinguishable from random gaussian noise.</a:t>
            </a:r>
          </a:p>
          <a:p>
            <a:pPr lvl="1"/>
            <a:r>
              <a:rPr lang="en-US" b="1" dirty="0"/>
              <a:t>Backward Step: </a:t>
            </a:r>
            <a:r>
              <a:rPr lang="en-US" dirty="0"/>
              <a:t>Using the progressively corrupted images we train a denoiser to predict the noise in an image and remove it.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AEFF9-22C4-C3BE-155B-0395622015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63</a:t>
            </a:fld>
            <a:endParaRPr lang="en-GB" altLang="en-US" sz="1083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D30814-3AD7-4764-A537-595FFD161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802" y="4174434"/>
            <a:ext cx="2767689" cy="268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597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F78B3-C2B4-41F2-259F-99A5E7A7A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D3EE-A36A-22E7-D0A5-1FAB7149C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B5225-D55F-A3D7-56F1-5E16726CF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Load up </a:t>
            </a:r>
            <a:r>
              <a:rPr lang="en-US" sz="3200" dirty="0" err="1"/>
              <a:t>diffusion.ipynb</a:t>
            </a:r>
            <a:r>
              <a:rPr lang="en-US" sz="3200"/>
              <a:t> in </a:t>
            </a:r>
            <a:r>
              <a:rPr lang="en-US" sz="3200" dirty="0" err="1"/>
              <a:t>Jupyter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C28FC-4DB2-B97B-DB51-E4202E8F8E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64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293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2298-2BE0-7457-6FC8-B4A94450A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</a:t>
            </a:r>
            <a:br>
              <a:rPr lang="en-US" dirty="0"/>
            </a:br>
            <a:r>
              <a:rPr lang="en-US" dirty="0"/>
              <a:t>Noising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059DB-46B5-3A2D-0D7F-6B598F896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now examine each part of a diffusion model.</a:t>
            </a:r>
          </a:p>
          <a:p>
            <a:r>
              <a:rPr lang="en-US" dirty="0"/>
              <a:t>Forward noise step:</a:t>
            </a:r>
          </a:p>
          <a:p>
            <a:pPr lvl="1"/>
            <a:r>
              <a:rPr lang="en-US" dirty="0"/>
              <a:t>We gradually introduce Gaussian noise to an image over T steps using a linear schedule.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This causes </a:t>
            </a:r>
            <a:r>
              <a:rPr lang="en-US" dirty="0">
                <a:highlight>
                  <a:srgbClr val="FFFF00"/>
                </a:highlight>
              </a:rPr>
              <a:t>rapid noising of the image, which is not desirable for training.</a:t>
            </a:r>
          </a:p>
          <a:p>
            <a:pPr lvl="1"/>
            <a:r>
              <a:rPr lang="en-US" dirty="0"/>
              <a:t>We instead use a cosine beta noise schedule: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A4A02-6165-A383-71A6-D79A9D1C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96" y="2994617"/>
            <a:ext cx="49911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39FAEB-ACAE-E00E-572E-939DF320A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4779865"/>
            <a:ext cx="3175000" cy="120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1443D-E765-8305-FA84-C01B6D59D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488" y="4989415"/>
            <a:ext cx="1790700" cy="787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6AAA9-F1A0-F5E3-612B-C11484541D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65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932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A298-26B6-C558-AAFF-A63B55BE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</a:t>
            </a:r>
            <a:br>
              <a:rPr lang="en-US" dirty="0"/>
            </a:br>
            <a:r>
              <a:rPr lang="en-US" dirty="0"/>
              <a:t>Noising 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5F5E43-1409-FB4C-59EA-98DFF9C71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95" y="3349499"/>
            <a:ext cx="8556410" cy="2152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F9F9FF-E6EE-7B60-23EF-74D35204C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738" y="1718760"/>
            <a:ext cx="3175000" cy="120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A76728-8AB0-7CB3-1CAF-C1B9831A8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226" y="1928310"/>
            <a:ext cx="1790700" cy="787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62BC3-2F92-7662-22C8-A0892B4B7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66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672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2936-D792-92D0-4C3D-F3169B18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</a:t>
            </a:r>
            <a:br>
              <a:rPr lang="en-US" dirty="0"/>
            </a:br>
            <a:r>
              <a:rPr lang="en-US" dirty="0"/>
              <a:t>Noising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B2F3D-65C1-B51C-C95B-A30977973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the Noise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C1D8A-7167-D6A7-6B39-EA1DFD041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9" y="3864585"/>
            <a:ext cx="7772400" cy="1445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FAEFBB-17E8-74AA-7B14-FA09E1BDF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2352765"/>
            <a:ext cx="3632200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18A46-3610-5DFB-F925-5BF6EF288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350" y="2950061"/>
            <a:ext cx="4305300" cy="533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2FC68-151B-89AA-E5D5-0ABEA37530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67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4770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FF8A-2D65-1181-271A-DE133C73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</a:t>
            </a:r>
            <a:br>
              <a:rPr lang="en-US" dirty="0"/>
            </a:br>
            <a:r>
              <a:rPr lang="en-US" dirty="0"/>
              <a:t>Noising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644E3-B81F-D1EB-18B5-DB48D79FA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introduced using a linear schedule: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Noise introduced using a cosine schedule: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23EE95-DE12-5D03-4227-3F44D2573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9" y="2319627"/>
            <a:ext cx="7772400" cy="839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FE2BD3-5B34-A457-8BD1-252A0D6BA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64" y="3911230"/>
            <a:ext cx="7772400" cy="78040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41CE0-F838-1637-4DC1-14C13538B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68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314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749E-D17D-E222-49E1-FA096705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</a:t>
            </a:r>
            <a:br>
              <a:rPr lang="en-US" dirty="0"/>
            </a:br>
            <a:r>
              <a:rPr lang="en-US" dirty="0"/>
              <a:t>Noise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A410F-BF5B-1EB7-CE84-FE158C523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gradually corrupted images and the (known) noise used to corrupt the image, we now train a deep learning network to predict noise based on the input image.</a:t>
            </a:r>
          </a:p>
          <a:p>
            <a:pPr lvl="1"/>
            <a:r>
              <a:rPr lang="en-US" dirty="0"/>
              <a:t>Any CNN-based deep-learning network can be used to predict the noise, but we often use a powerful architecture called a </a:t>
            </a:r>
            <a:r>
              <a:rPr lang="en-US" dirty="0" err="1">
                <a:highlight>
                  <a:srgbClr val="FFFF00"/>
                </a:highlight>
              </a:rPr>
              <a:t>Unet</a:t>
            </a:r>
            <a:r>
              <a:rPr lang="en-US" dirty="0">
                <a:highlight>
                  <a:srgbClr val="FFFF00"/>
                </a:highlight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4FA76-DC8F-77CD-3161-E6C246A82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771" y="3372445"/>
            <a:ext cx="4946555" cy="29156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0E04C-DDE7-0CE5-D598-BB8D53A27B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69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020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02A2-5C7A-9541-A0EC-8E32967F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174BE-76DA-D241-932B-C0FB0175D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Load up </a:t>
            </a:r>
            <a:r>
              <a:rPr lang="en-US" sz="3200" dirty="0" err="1"/>
              <a:t>mnist-ae.ipynb</a:t>
            </a:r>
            <a:r>
              <a:rPr lang="en-US" sz="3200" dirty="0"/>
              <a:t> in </a:t>
            </a:r>
            <a:r>
              <a:rPr lang="en-US" sz="3200" dirty="0" err="1"/>
              <a:t>Jupyter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F0347-C2B1-C1DD-A6CE-5A9EFFE0F8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7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1337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A836-45FB-A3C8-70B0-F044C086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</a:t>
            </a:r>
            <a:br>
              <a:rPr lang="en-US" dirty="0"/>
            </a:br>
            <a:r>
              <a:rPr lang="en-US" dirty="0"/>
              <a:t>Noise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91D74-EFD0-01ED-9536-6768FDCA2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4827412" cy="4405546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Unet</a:t>
            </a:r>
            <a:r>
              <a:rPr lang="en-US" dirty="0"/>
              <a:t> consists of:</a:t>
            </a:r>
          </a:p>
          <a:p>
            <a:pPr lvl="1"/>
            <a:r>
              <a:rPr lang="en-US" dirty="0"/>
              <a:t>A series of “down-sampling” encoder blocks.</a:t>
            </a:r>
          </a:p>
          <a:p>
            <a:pPr lvl="2"/>
            <a:r>
              <a:rPr lang="en-US" dirty="0"/>
              <a:t>Extracts high-level features</a:t>
            </a:r>
          </a:p>
          <a:p>
            <a:pPr lvl="2"/>
            <a:r>
              <a:rPr lang="en-US" dirty="0"/>
              <a:t>Reduces image size but across more channels</a:t>
            </a:r>
          </a:p>
          <a:p>
            <a:pPr lvl="1"/>
            <a:r>
              <a:rPr lang="en-US" dirty="0"/>
              <a:t>A “choke” block that holds the </a:t>
            </a:r>
            <a:r>
              <a:rPr lang="en-US" dirty="0">
                <a:highlight>
                  <a:srgbClr val="FFFF00"/>
                </a:highlight>
              </a:rPr>
              <a:t>encoded image in the lowest resolution but across the most number of channels.</a:t>
            </a:r>
          </a:p>
          <a:p>
            <a:pPr lvl="1"/>
            <a:r>
              <a:rPr lang="en-US" dirty="0"/>
              <a:t>A series of ”up-sampling” decoder blocks that reconstruct the noise at the original image resolution.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Skip connections between </a:t>
            </a:r>
            <a:r>
              <a:rPr lang="en-US" dirty="0" err="1"/>
              <a:t>downsampling</a:t>
            </a:r>
            <a:r>
              <a:rPr lang="en-US" dirty="0"/>
              <a:t> and </a:t>
            </a:r>
            <a:r>
              <a:rPr lang="en-US" dirty="0" err="1"/>
              <a:t>upsampling</a:t>
            </a:r>
            <a:r>
              <a:rPr lang="en-US" dirty="0"/>
              <a:t> blocks to share information, and to promote gradient flows.</a:t>
            </a:r>
          </a:p>
          <a:p>
            <a:pPr lvl="2"/>
            <a:r>
              <a:rPr lang="en-US" dirty="0"/>
              <a:t>Essential for very deep networks, where gradients can decompose to 0.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7483D-7130-E418-673F-B58DF122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912" y="2101515"/>
            <a:ext cx="3783062" cy="222985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6D89E53-20A4-938F-1583-60CD99B5538E}"/>
              </a:ext>
            </a:extLst>
          </p:cNvPr>
          <p:cNvSpPr/>
          <p:nvPr/>
        </p:nvSpPr>
        <p:spPr bwMode="auto">
          <a:xfrm>
            <a:off x="5377912" y="1989221"/>
            <a:ext cx="1504151" cy="2358190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25D9F0-20ED-8F02-E5C3-222B06EBA537}"/>
              </a:ext>
            </a:extLst>
          </p:cNvPr>
          <p:cNvSpPr/>
          <p:nvPr/>
        </p:nvSpPr>
        <p:spPr bwMode="auto">
          <a:xfrm>
            <a:off x="7639849" y="2101515"/>
            <a:ext cx="1504151" cy="2358190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7617E9-E24A-B43D-8066-083384550082}"/>
              </a:ext>
            </a:extLst>
          </p:cNvPr>
          <p:cNvSpPr/>
          <p:nvPr/>
        </p:nvSpPr>
        <p:spPr bwMode="auto">
          <a:xfrm>
            <a:off x="5756805" y="2279194"/>
            <a:ext cx="2836695" cy="745958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94C71-D7A2-ACCC-BE4D-91D8E2B415D4}"/>
              </a:ext>
            </a:extLst>
          </p:cNvPr>
          <p:cNvSpPr txBox="1"/>
          <p:nvPr/>
        </p:nvSpPr>
        <p:spPr>
          <a:xfrm>
            <a:off x="5377912" y="4631187"/>
            <a:ext cx="176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Downsampling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9A1B0A-45CE-463F-6FEC-F22CE66F7403}"/>
              </a:ext>
            </a:extLst>
          </p:cNvPr>
          <p:cNvSpPr txBox="1"/>
          <p:nvPr/>
        </p:nvSpPr>
        <p:spPr>
          <a:xfrm>
            <a:off x="7639849" y="4615144"/>
            <a:ext cx="176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CB38F-0B93-02C2-723D-6D9452574A61}"/>
              </a:ext>
            </a:extLst>
          </p:cNvPr>
          <p:cNvSpPr txBox="1"/>
          <p:nvPr/>
        </p:nvSpPr>
        <p:spPr>
          <a:xfrm>
            <a:off x="6627292" y="1443130"/>
            <a:ext cx="1764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 Connections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A4DE6B5-6BAE-B67F-10BB-F5330DD9D7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70</a:t>
            </a:fld>
            <a:endParaRPr lang="en-GB" altLang="en-US" sz="1083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EA3FF7-4DCE-EFB9-4AD9-D44609667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764" y="4992399"/>
            <a:ext cx="2167559" cy="8177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127911-E116-9B88-1798-2082A27B1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859" y="648360"/>
            <a:ext cx="2983531" cy="131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04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83822-EF11-E676-E572-647D1A7F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</a:t>
            </a:r>
            <a:br>
              <a:rPr lang="en-US" dirty="0"/>
            </a:br>
            <a:r>
              <a:rPr lang="en-US" dirty="0"/>
              <a:t>Noise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FE90D-1B5B-F682-C63E-9B1D0C612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668" y="1138989"/>
            <a:ext cx="5515810" cy="5377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C00A11-4B29-073D-10B0-C80753029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54" y="2729062"/>
            <a:ext cx="2990560" cy="176272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5A7D2-4F6D-8521-A57E-5039FD0253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71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6919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05C6-E9D5-6D8E-14C9-C0364CDC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</a:t>
            </a:r>
            <a:br>
              <a:rPr lang="en-US" dirty="0"/>
            </a:br>
            <a:r>
              <a:rPr lang="en-US" dirty="0"/>
              <a:t>Timestep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A7593-B0DA-4884-480E-04BBFE9CF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our noising algorithm, we added very little noise at the beginning, and much more at the end.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not only is the noise pattern important, but so is its </a:t>
            </a:r>
            <a:r>
              <a:rPr lang="en-US" dirty="0">
                <a:highlight>
                  <a:srgbClr val="FFFF00"/>
                </a:highlight>
              </a:rPr>
              <a:t>intensity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Unet</a:t>
            </a:r>
            <a:r>
              <a:rPr lang="en-US" dirty="0"/>
              <a:t> must therefore know </a:t>
            </a:r>
            <a:r>
              <a:rPr lang="en-US" dirty="0">
                <a:highlight>
                  <a:srgbClr val="FFFF00"/>
                </a:highlight>
              </a:rPr>
              <a:t>what time step we are in</a:t>
            </a:r>
            <a:r>
              <a:rPr lang="en-US" dirty="0"/>
              <a:t>, to produce the correct intensity.</a:t>
            </a:r>
          </a:p>
          <a:p>
            <a:pPr lvl="1"/>
            <a:r>
              <a:rPr lang="en-US" dirty="0"/>
              <a:t>Problem: Time-steps are not smooth - there are discontinuities at the boundary of each value: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5921A-696D-DBEC-3796-E9179A8618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72</a:t>
            </a:fld>
            <a:endParaRPr lang="en-GB" altLang="en-US" sz="1083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93C321-14EB-7581-2E60-6E28A85E2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86366"/>
            <a:ext cx="7772400" cy="78040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73315D3-12E7-28BA-98BD-165020D1BB56}"/>
              </a:ext>
            </a:extLst>
          </p:cNvPr>
          <p:cNvSpPr/>
          <p:nvPr/>
        </p:nvSpPr>
        <p:spPr bwMode="auto">
          <a:xfrm>
            <a:off x="2794000" y="2438400"/>
            <a:ext cx="914400" cy="850900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B1B8AE-E332-A0AD-4497-C5DC541D276D}"/>
              </a:ext>
            </a:extLst>
          </p:cNvPr>
          <p:cNvSpPr/>
          <p:nvPr/>
        </p:nvSpPr>
        <p:spPr bwMode="auto">
          <a:xfrm>
            <a:off x="5515128" y="2441269"/>
            <a:ext cx="914400" cy="850900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7CA893-264B-4244-83CB-015190C6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828" y="4840215"/>
            <a:ext cx="31877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251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55CB2-782D-FB1E-2BDE-D06E973C1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</a:t>
            </a:r>
            <a:br>
              <a:rPr lang="en-US" dirty="0"/>
            </a:br>
            <a:r>
              <a:rPr lang="en-US" dirty="0"/>
              <a:t>Timestep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F128A-E132-D5D9-D0DA-D7AF12586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instead </a:t>
            </a:r>
            <a:r>
              <a:rPr lang="en-US" dirty="0">
                <a:highlight>
                  <a:srgbClr val="FFFF00"/>
                </a:highlight>
              </a:rPr>
              <a:t>embed each time step as an alternating series of sines and cosines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Here d is the embedding dimension.</a:t>
            </a:r>
          </a:p>
          <a:p>
            <a:pPr lvl="1"/>
            <a:r>
              <a:rPr lang="en-US" dirty="0"/>
              <a:t>Provides a richer, smoother representation of each time step as a series of numbers generated by smooth functions, rather than discrete steps.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4BC6A-D35E-A4E8-0A5E-EB386343C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64" y="2326922"/>
            <a:ext cx="67056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B1C7F-4EE2-7383-4D5F-1A26655CB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106" y="2976617"/>
            <a:ext cx="1460500" cy="419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10773-78F8-0C5F-76AF-0E285718EF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73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5093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88DE9-9224-0662-941D-4E009233F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</a:t>
            </a:r>
            <a:br>
              <a:rPr lang="en-US" dirty="0"/>
            </a:br>
            <a:r>
              <a:rPr lang="en-US" dirty="0"/>
              <a:t>Timestep Embedding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88253-94DC-AAB9-B551-B26ED7BA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847" y="2003016"/>
            <a:ext cx="3784953" cy="2099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4A80CE-73B3-2313-1EF5-9F53173F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295" y="4330830"/>
            <a:ext cx="4619978" cy="19572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B3010-40B6-7AD6-CABB-37CB0F8F22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74</a:t>
            </a:fld>
            <a:endParaRPr lang="en-GB" altLang="en-US" sz="1083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624D54-AA6E-085F-1A3A-218374E838DC}"/>
              </a:ext>
            </a:extLst>
          </p:cNvPr>
          <p:cNvSpPr txBox="1"/>
          <p:nvPr/>
        </p:nvSpPr>
        <p:spPr>
          <a:xfrm>
            <a:off x="586729" y="1479991"/>
            <a:ext cx="8468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模型在预测时，需要“知道”当前处于哪个时间步，因为不同时间步噪声特征不同。</a:t>
            </a:r>
            <a:br>
              <a:rPr lang="zh-CN" altLang="en-US" dirty="0"/>
            </a:br>
            <a:r>
              <a:rPr lang="zh-CN" altLang="en-US" dirty="0"/>
              <a:t>为此，我们把时间步 </a:t>
            </a:r>
            <a:r>
              <a:rPr lang="en-US" altLang="zh-CN" b="1" dirty="0"/>
              <a:t>t </a:t>
            </a:r>
            <a:r>
              <a:rPr lang="zh-CN" altLang="en-US" b="1" dirty="0"/>
              <a:t>映射成一个向量（</a:t>
            </a:r>
            <a:r>
              <a:rPr lang="en-US" altLang="zh-CN" b="1" dirty="0"/>
              <a:t>embedding</a:t>
            </a:r>
            <a:r>
              <a:rPr lang="zh-CN" altLang="en-US" b="1" dirty="0"/>
              <a:t>）</a:t>
            </a:r>
            <a:r>
              <a:rPr lang="zh-CN" altLang="en-US" dirty="0"/>
              <a:t>，提供给模型使用。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66434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1C448-FE1E-FF07-793A-6D1E90D2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</a:t>
            </a:r>
            <a:br>
              <a:rPr lang="en-US" dirty="0"/>
            </a:br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08356-569F-775C-FEB3-11382766B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Diffusion Network Training</a:t>
            </a:r>
          </a:p>
          <a:p>
            <a:pPr lvl="1"/>
            <a:r>
              <a:rPr lang="en-US" dirty="0"/>
              <a:t>Take an image.</a:t>
            </a:r>
          </a:p>
          <a:p>
            <a:pPr lvl="1"/>
            <a:r>
              <a:rPr lang="en-US" dirty="0"/>
              <a:t>Create T versions of the image with progressively more noise. The final image should be indistinguishable from pure Gaussian noise.</a:t>
            </a:r>
          </a:p>
          <a:p>
            <a:pPr lvl="1"/>
            <a:r>
              <a:rPr lang="en-US" dirty="0"/>
              <a:t>Use the progressively noisy image and the noise used to create the image to trin the </a:t>
            </a:r>
            <a:r>
              <a:rPr lang="en-US" dirty="0" err="1"/>
              <a:t>Unet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Goal: Given a noisy image, predict the noise that’s in the image.</a:t>
            </a:r>
          </a:p>
          <a:p>
            <a:pPr lvl="2"/>
            <a:r>
              <a:rPr lang="en-US" dirty="0"/>
              <a:t>This prediction can then be used to clean the image.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E31CE-3141-F7DB-8665-C5B45DFA81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75</a:t>
            </a:fld>
            <a:endParaRPr lang="en-GB" altLang="en-US" sz="1083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3DCBC0-E7B6-84AB-8024-96EA10778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18" y="3975625"/>
            <a:ext cx="2293368" cy="258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525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62D77-88F9-A5A9-36F7-5D9266E9F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</a:t>
            </a:r>
            <a:br>
              <a:rPr lang="en-US" dirty="0"/>
            </a:br>
            <a:r>
              <a:rPr lang="en-US" dirty="0"/>
              <a:t>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FA497-959B-E080-B624-11F7A003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0481"/>
            <a:ext cx="7772400" cy="36570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B35A9-663D-5273-FE1E-F2EFE1075A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76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8652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6AFB-07E8-8698-4E83-B5B72EDA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</a:t>
            </a:r>
            <a:br>
              <a:rPr lang="en-US" dirty="0"/>
            </a:br>
            <a:r>
              <a:rPr lang="en-US" dirty="0"/>
              <a:t>Denoising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1ED131A-04FC-E416-42AE-5CFFAD494D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generate an image from random </a:t>
                </a:r>
                <a:r>
                  <a:rPr lang="en-US" dirty="0" err="1"/>
                  <a:t>Guassian</a:t>
                </a:r>
                <a:r>
                  <a:rPr lang="en-US" dirty="0"/>
                  <a:t> noise:</a:t>
                </a:r>
              </a:p>
              <a:p>
                <a:pPr lvl="1"/>
                <a:r>
                  <a:rPr lang="en-US" dirty="0"/>
                  <a:t>We begin with our fully random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at time </a:t>
                </a:r>
                <a:r>
                  <a:rPr lang="en-US" i="1" dirty="0"/>
                  <a:t>t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We predict the 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the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apply the “reverse sampling” formula to remove the predicted noise, to derive a “less noisy”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Repeat until we get the final “noiseless”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which is 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1ED131A-04FC-E416-42AE-5CFFAD494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6" t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153568E-C951-AFA8-5693-C9EF82EA7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14" y="3556000"/>
            <a:ext cx="4523686" cy="948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411DB8-9592-4987-8D83-1A7C6A339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762" y="4640527"/>
            <a:ext cx="5524500" cy="4826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C06D4-A4E8-5571-4D0D-B6D7C83398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77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1523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FB83-4D65-FD41-00DD-FF96A2A1A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</a:t>
            </a:r>
            <a:br>
              <a:rPr lang="en-US" dirty="0"/>
            </a:br>
            <a:r>
              <a:rPr lang="en-US" dirty="0"/>
              <a:t>Denoising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FF7B5-C184-9C58-213B-15815C83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58665"/>
            <a:ext cx="7772400" cy="3740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8B1335-D6C5-1B3E-595E-9E798B664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569904"/>
            <a:ext cx="3302000" cy="69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1CDFCF-DEDA-7F40-3E8A-26C8A9946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432" y="1246965"/>
            <a:ext cx="4032530" cy="35226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FB425C-DD1B-6A95-8CF2-777B3D1F8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78</a:t>
            </a:fld>
            <a:endParaRPr lang="en-GB" altLang="en-US" sz="1083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FA2694-A9CE-2924-C6C5-24F50800C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0" y="5479632"/>
            <a:ext cx="7772400" cy="108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358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D50E-C960-FB44-E36C-0C5264684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8" y="569904"/>
            <a:ext cx="6518763" cy="1143717"/>
          </a:xfrm>
        </p:spPr>
        <p:txBody>
          <a:bodyPr/>
          <a:lstStyle/>
          <a:p>
            <a:r>
              <a:rPr lang="en-US" dirty="0"/>
              <a:t>Diffusion Models</a:t>
            </a:r>
            <a:br>
              <a:rPr lang="en-US" dirty="0"/>
            </a:br>
            <a:r>
              <a:rPr lang="en-US" dirty="0"/>
              <a:t>Stable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8047B-151A-CDB5-5CC4-5E6F82247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Stable Diffusion is a very popular image generation algorithm.</a:t>
            </a:r>
          </a:p>
          <a:p>
            <a:r>
              <a:rPr lang="en-US" dirty="0"/>
              <a:t>It is identical to the Diffusion Model we have just discussed, except:</a:t>
            </a:r>
          </a:p>
          <a:p>
            <a:pPr lvl="1"/>
            <a:r>
              <a:rPr lang="en-US" dirty="0"/>
              <a:t>A VAE is used to generate a latent vector representing each image.</a:t>
            </a:r>
          </a:p>
          <a:p>
            <a:pPr lvl="1"/>
            <a:r>
              <a:rPr lang="en-US" dirty="0"/>
              <a:t>We </a:t>
            </a:r>
            <a:r>
              <a:rPr lang="en-US" dirty="0">
                <a:highlight>
                  <a:srgbClr val="FFFF00"/>
                </a:highlight>
              </a:rPr>
              <a:t>add noise to the latent vector</a:t>
            </a:r>
            <a:r>
              <a:rPr lang="en-US" dirty="0"/>
              <a:t> instead of the entire image – this is much more efficient since the latent vectors are smaller than the image (e.g. 256 bytes vs 3136 bytes for MNIST images).</a:t>
            </a:r>
          </a:p>
          <a:p>
            <a:pPr lvl="1"/>
            <a:r>
              <a:rPr lang="en-US" dirty="0"/>
              <a:t>We add in text embeddings into the </a:t>
            </a:r>
            <a:r>
              <a:rPr lang="en-US" dirty="0" err="1"/>
              <a:t>Unet</a:t>
            </a:r>
            <a:r>
              <a:rPr lang="en-US" dirty="0"/>
              <a:t> training so that it can generate images based on text prompts.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D4197-5DB2-7169-7156-42577A00FF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79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088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1F69-26EB-5AFA-5D58-C135DD39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8D500-41E2-6A67-0733-81B9A6DA4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now build an autoencoder to learn to generate handwritten digits from the MNIST dataset.</a:t>
            </a:r>
          </a:p>
          <a:p>
            <a:pPr lvl="1"/>
            <a:r>
              <a:rPr lang="en-US" dirty="0"/>
              <a:t>We want to visualize the latent space, so we restrict it to a vector of length 3.</a:t>
            </a:r>
          </a:p>
          <a:p>
            <a:pPr lvl="1"/>
            <a:r>
              <a:rPr lang="en-US" dirty="0"/>
              <a:t>This will create very poor quality reproductions but this is ok for what we need.</a:t>
            </a:r>
          </a:p>
          <a:p>
            <a:pPr lvl="1"/>
            <a:r>
              <a:rPr lang="en-US" dirty="0"/>
              <a:t>We will also scale the MNIST images from 28x28 to 16x16 to speed up training time.</a:t>
            </a:r>
          </a:p>
          <a:p>
            <a:pPr lvl="2"/>
            <a:r>
              <a:rPr lang="en-US" dirty="0"/>
              <a:t>It is always good practice to scale the images to powers of 2 as each layer of the encoder divides the image size by 2.</a:t>
            </a:r>
          </a:p>
          <a:p>
            <a:r>
              <a:rPr lang="en-US" dirty="0"/>
              <a:t>The following slides explain each part of our autoencoder.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BE222-92AC-E259-8737-E2572FA98F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8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8829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EBAC3-4009-2020-D18F-AD69AAC64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F1341-0662-3906-DDE4-F1C73F575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E3D92-8B18-7DB7-F57A-D60312941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SWS3009 Embedded Systems and Deep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E40DE-4592-FFC2-32DD-F9002D97DF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E3A226-6E30-4DE6-9E8C-249C8EDEBBA8}" type="slidenum">
              <a:rPr lang="en-GB" altLang="en-US" smtClean="0"/>
              <a:pPr/>
              <a:t>80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9642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B7453A-541B-7478-8377-BB6A570B2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Generation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AAC888-EE88-D737-C47D-E8D033E4B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generative models produce novel images using random noise.</a:t>
            </a:r>
          </a:p>
          <a:p>
            <a:pPr lvl="1"/>
            <a:r>
              <a:rPr lang="en-US" dirty="0"/>
              <a:t>This means we don’t have any control over what is generated.</a:t>
            </a:r>
          </a:p>
          <a:p>
            <a:r>
              <a:rPr lang="en-US" dirty="0"/>
              <a:t>It would be much more useful if we could control exactly what was being generated.</a:t>
            </a:r>
          </a:p>
          <a:p>
            <a:pPr lvl="1"/>
            <a:r>
              <a:rPr lang="en-US" dirty="0"/>
              <a:t>E.g. in the MNIST dataset, specify whether to generate ‘0’, ‘2’, etc.</a:t>
            </a:r>
          </a:p>
          <a:p>
            <a:r>
              <a:rPr lang="en-US" dirty="0"/>
              <a:t>This is known as conditional generation.</a:t>
            </a:r>
          </a:p>
          <a:p>
            <a:pPr lvl="1"/>
            <a:r>
              <a:rPr lang="en-US" dirty="0"/>
              <a:t>Used in:</a:t>
            </a:r>
          </a:p>
          <a:p>
            <a:pPr lvl="2"/>
            <a:r>
              <a:rPr lang="en-US" dirty="0"/>
              <a:t>ChatGPT, </a:t>
            </a:r>
            <a:r>
              <a:rPr lang="en-US" dirty="0" err="1"/>
              <a:t>Deepseek</a:t>
            </a:r>
            <a:r>
              <a:rPr lang="en-US" dirty="0"/>
              <a:t> to answer questions.</a:t>
            </a:r>
          </a:p>
          <a:p>
            <a:pPr lvl="2"/>
            <a:r>
              <a:rPr lang="en-US" dirty="0"/>
              <a:t>Stable Diffusion to generate images.</a:t>
            </a:r>
          </a:p>
          <a:p>
            <a:pPr lvl="2"/>
            <a:r>
              <a:rPr lang="en-US" dirty="0"/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B0299-0E3B-22D4-22F3-580A2388C3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E3A226-6E30-4DE6-9E8C-249C8EDEBBA8}" type="slidenum">
              <a:rPr lang="en-GB" altLang="en-US" smtClean="0"/>
              <a:pPr/>
              <a:t>81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6924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DCA3-DFB5-331D-6040-B90F023B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Generation</a:t>
            </a:r>
            <a:br>
              <a:rPr lang="en-US" dirty="0"/>
            </a:br>
            <a:r>
              <a:rPr lang="en-US" dirty="0"/>
              <a:t>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D81F5-3565-EF9E-3F2D-8E9A7AA0A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actually quite easy to do:</a:t>
            </a:r>
          </a:p>
          <a:p>
            <a:pPr lvl="1"/>
            <a:r>
              <a:rPr lang="en-US" dirty="0"/>
              <a:t>Currently we only use the example images to train the generative networks.</a:t>
            </a:r>
          </a:p>
          <a:p>
            <a:pPr lvl="1"/>
            <a:r>
              <a:rPr lang="en-US" dirty="0"/>
              <a:t>To do conditional generation, we train the networks with the image </a:t>
            </a:r>
            <a:r>
              <a:rPr lang="en-US" b="1" dirty="0"/>
              <a:t>AND</a:t>
            </a:r>
            <a:r>
              <a:rPr lang="en-US" dirty="0"/>
              <a:t> their labels.</a:t>
            </a:r>
          </a:p>
          <a:p>
            <a:pPr lvl="1"/>
            <a:r>
              <a:rPr lang="en-US" dirty="0"/>
              <a:t>We look at an example VAE trained on one-hot labels.</a:t>
            </a:r>
          </a:p>
          <a:p>
            <a:pPr lvl="2"/>
            <a:r>
              <a:rPr lang="en-US" dirty="0"/>
              <a:t>If we are using sentences, we can use word embeddings instead.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3250D-9874-9798-E6B5-702CA78D5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82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3453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4EE37-7EAC-303C-0CC6-E90D31F8A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9F2F-8E5D-1213-611C-B8145CFA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Generation</a:t>
            </a:r>
            <a:br>
              <a:rPr lang="en-US" dirty="0"/>
            </a:br>
            <a:r>
              <a:rPr lang="en-US" dirty="0"/>
              <a:t>VAE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9BE47-5A7D-F28D-6373-52CB6BBDA1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83</a:t>
            </a:fld>
            <a:endParaRPr lang="en-GB" altLang="en-US" sz="1083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49506C-AF35-FC02-CA73-7C8E60C3B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86395"/>
            <a:ext cx="7772400" cy="288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625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B1BD5-0302-A04D-9268-181DE882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Generation</a:t>
            </a:r>
            <a:br>
              <a:rPr lang="en-US" dirty="0"/>
            </a:br>
            <a:r>
              <a:rPr lang="en-US" dirty="0"/>
              <a:t>VAE Decoder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680C9-D13B-CD9C-7E2A-36E563787F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84</a:t>
            </a:fld>
            <a:endParaRPr lang="en-GB" altLang="en-US" sz="1083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6ADF5-9A8B-5E38-E9D0-437B67BBC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9" y="1713621"/>
            <a:ext cx="7772400" cy="242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717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A1E15-9D2E-1FBD-7548-08AFF3C58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362F9-B3CF-1EE8-5314-586B82B9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Generation</a:t>
            </a:r>
            <a:br>
              <a:rPr lang="en-US" dirty="0"/>
            </a:br>
            <a:r>
              <a:rPr lang="en-US" dirty="0"/>
              <a:t>VAE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3310A-7D22-1ABA-FE2B-F342E5A59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85</a:t>
            </a:fld>
            <a:endParaRPr lang="en-GB" altLang="en-US" sz="1083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74758-AA5F-4BD8-9700-9C078941F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9" y="1713621"/>
            <a:ext cx="6247944" cy="4213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0B6EA4-434C-11BD-21C4-321944013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9" y="6158231"/>
            <a:ext cx="7772400" cy="35444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13B5D6-F809-3228-AF56-263EEECA7574}"/>
              </a:ext>
            </a:extLst>
          </p:cNvPr>
          <p:cNvSpPr/>
          <p:nvPr/>
        </p:nvSpPr>
        <p:spPr bwMode="auto">
          <a:xfrm>
            <a:off x="1206500" y="2235200"/>
            <a:ext cx="3784600" cy="444500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E0E3AE-87E9-C69F-81B9-F88A170F86B2}"/>
              </a:ext>
            </a:extLst>
          </p:cNvPr>
          <p:cNvSpPr/>
          <p:nvPr/>
        </p:nvSpPr>
        <p:spPr bwMode="auto">
          <a:xfrm>
            <a:off x="1320800" y="6121400"/>
            <a:ext cx="2146300" cy="327772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1987BF-D862-253D-E8D7-7A133777B055}"/>
              </a:ext>
            </a:extLst>
          </p:cNvPr>
          <p:cNvCxnSpPr/>
          <p:nvPr/>
        </p:nvCxnSpPr>
        <p:spPr bwMode="auto">
          <a:xfrm flipV="1">
            <a:off x="1828800" y="2457450"/>
            <a:ext cx="2400300" cy="370078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3DB37C-6B4A-2F7E-AA92-477E81EEC98E}"/>
              </a:ext>
            </a:extLst>
          </p:cNvPr>
          <p:cNvCxnSpPr/>
          <p:nvPr/>
        </p:nvCxnSpPr>
        <p:spPr bwMode="auto">
          <a:xfrm flipV="1">
            <a:off x="2781300" y="2457450"/>
            <a:ext cx="1655399" cy="370078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591A54-0577-9CE5-C50A-0AAEAFC6FAB6}"/>
              </a:ext>
            </a:extLst>
          </p:cNvPr>
          <p:cNvCxnSpPr/>
          <p:nvPr/>
        </p:nvCxnSpPr>
        <p:spPr bwMode="auto">
          <a:xfrm flipV="1">
            <a:off x="2768600" y="2590800"/>
            <a:ext cx="1206500" cy="35306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838330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500" y="1364776"/>
            <a:ext cx="7771328" cy="4859739"/>
          </a:xfrm>
        </p:spPr>
        <p:txBody>
          <a:bodyPr/>
          <a:lstStyle/>
          <a:p>
            <a:r>
              <a:rPr lang="en-US" dirty="0"/>
              <a:t>Over the past few lectures we have looked at various methods of machine learning:</a:t>
            </a:r>
          </a:p>
          <a:p>
            <a:pPr lvl="1"/>
            <a:r>
              <a:rPr lang="en-US" dirty="0"/>
              <a:t>Neural Networks: Slow learning, potentially very powerful, can learn very complex patterns. Can be prone to overfitting due to high density of the parameters. </a:t>
            </a:r>
          </a:p>
          <a:p>
            <a:pPr lvl="1"/>
            <a:r>
              <a:rPr lang="en-US" dirty="0"/>
              <a:t>Deep Networks: Very large complex networks, but made up of many often heterogeneous types of networks that try to simplify the inputs, so that we can use a relatively small dense network to perform final decisions.</a:t>
            </a:r>
          </a:p>
          <a:p>
            <a:pPr lvl="1"/>
            <a:r>
              <a:rPr lang="en-US" dirty="0"/>
              <a:t>We also looked at generative networks that can produce novel data.</a:t>
            </a:r>
          </a:p>
          <a:p>
            <a:r>
              <a:rPr lang="en-US" dirty="0"/>
              <a:t>In the next lecture we will look at statistical methods:</a:t>
            </a:r>
          </a:p>
          <a:p>
            <a:pPr lvl="1"/>
            <a:r>
              <a:rPr lang="en-US" dirty="0"/>
              <a:t>Fast, based on sound statistical and information theory. May not handle scale and complexity well.</a:t>
            </a:r>
          </a:p>
          <a:p>
            <a:r>
              <a:rPr lang="en-US" dirty="0"/>
              <a:t>We’ve also seen how these have been applied to solve various problems.</a:t>
            </a:r>
          </a:p>
          <a:p>
            <a:pPr lvl="1"/>
            <a:r>
              <a:rPr lang="en-US" dirty="0"/>
              <a:t>Think about what sort of problem you’d like to solve for your project.</a:t>
            </a:r>
          </a:p>
          <a:p>
            <a:pPr lvl="1"/>
            <a:r>
              <a:rPr lang="en-US" dirty="0"/>
              <a:t>Think about the kind of machine learning architectures.</a:t>
            </a:r>
          </a:p>
          <a:p>
            <a:pPr lvl="1"/>
            <a:r>
              <a:rPr lang="en-US" dirty="0"/>
              <a:t>Start collecting potentially relevant data (from places like </a:t>
            </a:r>
            <a:r>
              <a:rPr lang="en-US" dirty="0" err="1"/>
              <a:t>Kaggle</a:t>
            </a:r>
            <a:r>
              <a:rPr lang="en-US" dirty="0"/>
              <a:t>) and experiment.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E16C9-C64F-49DA-1D1D-D46B98362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86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466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E0FCE-2CEF-6B39-21EB-DCC6E8BA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 – Imports and 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07078-25E6-C6C4-143F-D70C2FA57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perform our usual imports. Axes3D lets us do a 3D plot on Matplotlib instead of the usual 2D plots.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also set some training parameters.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0D9AB-6DA0-72C3-F4AE-F7CB45012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559050"/>
            <a:ext cx="7112000" cy="173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D5839C-E194-CDEE-3A4A-DDCF0D400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298950"/>
            <a:ext cx="3846742" cy="21297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CA3C6-72E1-4B34-C574-516EDD40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21092-8A9E-4509-949B-F11F09B532FB}" type="slidenum">
              <a:rPr lang="en-GB" altLang="en-US" smtClean="0"/>
              <a:pPr/>
              <a:t>9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5232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rgbClr val="C00000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27377</TotalTime>
  <Words>4080</Words>
  <Application>Microsoft Macintosh PowerPoint</Application>
  <PresentationFormat>全屏显示(4:3)</PresentationFormat>
  <Paragraphs>533</Paragraphs>
  <Slides>86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2" baseType="lpstr">
      <vt:lpstr>Times</vt:lpstr>
      <vt:lpstr>Calibri</vt:lpstr>
      <vt:lpstr>Cambria Math</vt:lpstr>
      <vt:lpstr>Times New Roman</vt:lpstr>
      <vt:lpstr>Wingdings</vt:lpstr>
      <vt:lpstr>Blank</vt:lpstr>
      <vt:lpstr>PowerPoint 演示文稿</vt:lpstr>
      <vt:lpstr>Generative Networks</vt:lpstr>
      <vt:lpstr>autoencoders</vt:lpstr>
      <vt:lpstr>Autoencoders What Are They?</vt:lpstr>
      <vt:lpstr>Autoencoders Motivation</vt:lpstr>
      <vt:lpstr>A Simple Autoencoder</vt:lpstr>
      <vt:lpstr>Autoencoder Hands On</vt:lpstr>
      <vt:lpstr>Autoencoders</vt:lpstr>
      <vt:lpstr>Autoencoders – Imports and Training Parameters</vt:lpstr>
      <vt:lpstr>Autoencoders – Loading the Dataset</vt:lpstr>
      <vt:lpstr>Autoencoders – Building the Encoder</vt:lpstr>
      <vt:lpstr>Autoencoders – Building the Encoder</vt:lpstr>
      <vt:lpstr>Autoencoders – Building the Encoder</vt:lpstr>
      <vt:lpstr>Autoencoders – Building the Decoder</vt:lpstr>
      <vt:lpstr>Autoencoders – Building the Decoder</vt:lpstr>
      <vt:lpstr>Autoencoders – Building the Decoder</vt:lpstr>
      <vt:lpstr>Autoencoders –  Compiling the Model,  Callbacks</vt:lpstr>
      <vt:lpstr>Autoencoders – Training the Model</vt:lpstr>
      <vt:lpstr>Autoencoders – Testing the Model</vt:lpstr>
      <vt:lpstr>Autoencoders – Results (10 epochs)</vt:lpstr>
      <vt:lpstr>Autoencoders – Results (10 epochs)</vt:lpstr>
      <vt:lpstr>variational autoencoders</vt:lpstr>
      <vt:lpstr>Variational Autoencoders</vt:lpstr>
      <vt:lpstr>Variational Autoencoders</vt:lpstr>
      <vt:lpstr>Variational Autoencoders</vt:lpstr>
      <vt:lpstr>Autoencoder Hands On</vt:lpstr>
      <vt:lpstr>Variational Autoencoders The Encoder</vt:lpstr>
      <vt:lpstr>Variational Autoencoders The Encoder</vt:lpstr>
      <vt:lpstr>Variational Autoencoders The Encoder</vt:lpstr>
      <vt:lpstr>Variational Autoencoders The Decoder</vt:lpstr>
      <vt:lpstr>Variational Autoencoders The Decoder</vt:lpstr>
      <vt:lpstr>Variational Autoencoders Training</vt:lpstr>
      <vt:lpstr>Variational Autoencoders Training</vt:lpstr>
      <vt:lpstr>Variational Autoencoders Training</vt:lpstr>
      <vt:lpstr>Variational Autoencoders Training - Loss Function</vt:lpstr>
      <vt:lpstr>Variational Autoencoders Training – Custom Training Step</vt:lpstr>
      <vt:lpstr>Variational Autoencoders Training – Custom Testing Step</vt:lpstr>
      <vt:lpstr>Variational Autoencoders Results</vt:lpstr>
      <vt:lpstr>Variational Autoencoders Results</vt:lpstr>
      <vt:lpstr>generator adversarial networks</vt:lpstr>
      <vt:lpstr>Generative Adversarial Networks What Are They?</vt:lpstr>
      <vt:lpstr>Generative Adversarial Networks What Are They?</vt:lpstr>
      <vt:lpstr>Generative Adversarial Networks How Do They Work?</vt:lpstr>
      <vt:lpstr>Autoencoder Hands On</vt:lpstr>
      <vt:lpstr>Generative Adversarial Networks Imports</vt:lpstr>
      <vt:lpstr>Generative Adversarial Networks LeakyReLU</vt:lpstr>
      <vt:lpstr>Generative Adversarial Networks Preparing the Data</vt:lpstr>
      <vt:lpstr>Generative Adversarial Networks Building the Generator</vt:lpstr>
      <vt:lpstr>Generative Adversarial Networks Building the Discriminator</vt:lpstr>
      <vt:lpstr>Generative Adversarial Networks Building the GAN</vt:lpstr>
      <vt:lpstr>Generative Adversarial Networks Building the GAN</vt:lpstr>
      <vt:lpstr>Generative Adversarial Networks Helper Function</vt:lpstr>
      <vt:lpstr>Generative Adversarial Networks Training</vt:lpstr>
      <vt:lpstr>PowerPoint 演示文稿</vt:lpstr>
      <vt:lpstr>Generative Adversarial Networks</vt:lpstr>
      <vt:lpstr>Generative Adversarial Networks Epoch 1</vt:lpstr>
      <vt:lpstr>Generative Adversarial Networks Epoch 20</vt:lpstr>
      <vt:lpstr>Generative Adversarial Networks Epoch 60</vt:lpstr>
      <vt:lpstr>Generative Adversarial Networks Epoch 100</vt:lpstr>
      <vt:lpstr>Generative Adversarial Networks Epoch 200</vt:lpstr>
      <vt:lpstr>Generative Adversarial Networks Epoch 400</vt:lpstr>
      <vt:lpstr>diffusion models</vt:lpstr>
      <vt:lpstr>Diffusion Models</vt:lpstr>
      <vt:lpstr>Autoencoder Hands On</vt:lpstr>
      <vt:lpstr>Diffusion Models Noising Step</vt:lpstr>
      <vt:lpstr>Diffusion Models Noising Step</vt:lpstr>
      <vt:lpstr>Diffusion Models Noising Step</vt:lpstr>
      <vt:lpstr>Diffusion Models Noising Step</vt:lpstr>
      <vt:lpstr>Diffusion Models Noise Prediction</vt:lpstr>
      <vt:lpstr>Diffusion Models Noise Prediction</vt:lpstr>
      <vt:lpstr>Diffusion Models Noise Prediction</vt:lpstr>
      <vt:lpstr>Diffusion Models Timestep Embedding</vt:lpstr>
      <vt:lpstr>Diffusion Models Timestep Embedding</vt:lpstr>
      <vt:lpstr>Diffusion Models Timestep Embedding</vt:lpstr>
      <vt:lpstr>Diffusion Models Training</vt:lpstr>
      <vt:lpstr>Diffusion Models Training</vt:lpstr>
      <vt:lpstr>Diffusion Models Denoising</vt:lpstr>
      <vt:lpstr>Diffusion Models Denoising</vt:lpstr>
      <vt:lpstr>Diffusion Models Stable Diffusion</vt:lpstr>
      <vt:lpstr>conditional generation</vt:lpstr>
      <vt:lpstr>Conditional Generation</vt:lpstr>
      <vt:lpstr>Conditional Generation Principle</vt:lpstr>
      <vt:lpstr>Conditional Generation VAE Encoder</vt:lpstr>
      <vt:lpstr>Conditional Generation VAE Decoder</vt:lpstr>
      <vt:lpstr>Conditional Generation VAE Training</vt:lpstr>
      <vt:lpstr>Summary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Timer Programming</dc:title>
  <dc:creator>Tan Keng Yan, Colin</dc:creator>
  <cp:lastModifiedBy>Yuhan Rui</cp:lastModifiedBy>
  <cp:revision>454</cp:revision>
  <cp:lastPrinted>2018-02-28T02:01:21Z</cp:lastPrinted>
  <dcterms:created xsi:type="dcterms:W3CDTF">2018-02-10T09:13:59Z</dcterms:created>
  <dcterms:modified xsi:type="dcterms:W3CDTF">2025-07-02T06:07:28Z</dcterms:modified>
</cp:coreProperties>
</file>